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99422" y="5613400"/>
            <a:ext cx="17185156" cy="1816100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387600" y="8001000"/>
            <a:ext cx="19621500" cy="774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374900" y="5803900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/>
          </p:nvPr>
        </p:nvSpPr>
        <p:spPr>
          <a:xfrm>
            <a:off x="-139700" y="-26895"/>
            <a:ext cx="12152780" cy="1400643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673100" y="2308411"/>
            <a:ext cx="23050500" cy="10391589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內頁_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title"/>
          </p:nvPr>
        </p:nvSpPr>
        <p:spPr>
          <a:xfrm>
            <a:off x="33865" y="33866"/>
            <a:ext cx="13225489" cy="1456274"/>
          </a:xfrm>
          <a:prstGeom prst="rect">
            <a:avLst/>
          </a:prstGeom>
          <a:solidFill>
            <a:srgbClr val="93CDDD"/>
          </a:solidFill>
        </p:spPr>
        <p:txBody>
          <a:bodyPr lIns="121917" tIns="121917" rIns="121917" bIns="121917"/>
          <a:lstStyle>
            <a:lvl1pPr defTabSz="2438400">
              <a:defRPr cap="none" sz="6800">
                <a:solidFill>
                  <a:srgbClr val="000000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127" name="Shape 127"/>
          <p:cNvSpPr/>
          <p:nvPr>
            <p:ph type="body" idx="1"/>
          </p:nvPr>
        </p:nvSpPr>
        <p:spPr>
          <a:xfrm>
            <a:off x="1219199" y="2541372"/>
            <a:ext cx="21945601" cy="10208611"/>
          </a:xfrm>
          <a:prstGeom prst="rect">
            <a:avLst/>
          </a:prstGeom>
        </p:spPr>
        <p:txBody>
          <a:bodyPr lIns="121917" tIns="121917" rIns="121917" bIns="121917"/>
          <a:lstStyle>
            <a:lvl1pPr marL="914400" indent="-9144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1pPr>
            <a:lvl2pPr marL="1111248" indent="-857248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2pPr>
            <a:lvl3pPr marL="965200" indent="-457200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3pPr>
            <a:lvl4pPr marL="1310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4pPr>
            <a:lvl5pPr marL="1564637" indent="-548637" defTabSz="2438400">
              <a:spcBef>
                <a:spcPts val="1000"/>
              </a:spcBef>
              <a:buSzPct val="100000"/>
              <a:buBlip>
                <a:blip r:embed="rId3"/>
              </a:buBlip>
              <a:defRPr sz="4800">
                <a:solidFill>
                  <a:srgbClr val="000000"/>
                </a:solidFill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xfrm>
            <a:off x="22823410" y="12720960"/>
            <a:ext cx="682780" cy="713736"/>
          </a:xfrm>
          <a:prstGeom prst="rect">
            <a:avLst/>
          </a:prstGeom>
          <a:solidFill>
            <a:srgbClr val="92D050"/>
          </a:solidFill>
        </p:spPr>
        <p:txBody>
          <a:bodyPr lIns="121917" tIns="121917" rIns="121917" bIns="121917" anchor="ctr"/>
          <a:lstStyle>
            <a:lvl1pPr defTabSz="2438400">
              <a:def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98209" y="5946868"/>
            <a:ext cx="17187582" cy="1822264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-93312" y="-27606"/>
            <a:ext cx="11472150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-9540" y="-2989"/>
            <a:ext cx="11679253" cy="1393826"/>
          </a:xfrm>
          <a:prstGeom prst="rect">
            <a:avLst/>
          </a:prstGeom>
          <a:solidFill>
            <a:srgbClr val="5A5F5E"/>
          </a:solidFill>
        </p:spPr>
        <p:txBody>
          <a:bodyPr/>
          <a:lstStyle>
            <a:lvl1pPr>
              <a:defRPr sz="6500">
                <a:solidFill>
                  <a:srgbClr val="FFFFFF"/>
                </a:solidFill>
              </a:defRPr>
            </a:lvl1pPr>
          </a:lstStyle>
          <a:p>
            <a:pPr/>
            <a:r>
              <a:t>大標題文字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673100" y="2309159"/>
            <a:ext cx="23050500" cy="10390841"/>
          </a:xfrm>
          <a:prstGeom prst="rect">
            <a:avLst/>
          </a:prstGeom>
        </p:spPr>
        <p:txBody>
          <a:bodyPr/>
          <a:lstStyle>
            <a:lvl1pPr>
              <a:spcBef>
                <a:spcPts val="4000"/>
              </a:spcBef>
            </a:lvl1pPr>
            <a:lvl2pPr>
              <a:spcBef>
                <a:spcPts val="4000"/>
              </a:spcBef>
            </a:lvl2pPr>
            <a:lvl3pPr>
              <a:spcBef>
                <a:spcPts val="4000"/>
              </a:spcBef>
            </a:lvl3pPr>
            <a:lvl4pPr>
              <a:spcBef>
                <a:spcPts val="4000"/>
              </a:spcBef>
            </a:lvl4pPr>
            <a:lvl5pPr>
              <a:spcBef>
                <a:spcPts val="4000"/>
              </a:spcBef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>
            <a:lvl1pPr marL="584200" indent="-584200">
              <a:lnSpc>
                <a:spcPct val="100000"/>
              </a:lnSpc>
              <a:spcBef>
                <a:spcPts val="5300"/>
              </a:spcBef>
              <a:defRPr sz="5200"/>
            </a:lvl1pPr>
            <a:lvl2pPr marL="1168400" indent="-584200">
              <a:lnSpc>
                <a:spcPct val="100000"/>
              </a:lnSpc>
              <a:spcBef>
                <a:spcPts val="5300"/>
              </a:spcBef>
              <a:defRPr sz="5200"/>
            </a:lvl2pPr>
            <a:lvl3pPr marL="1752600" indent="-584200">
              <a:lnSpc>
                <a:spcPct val="100000"/>
              </a:lnSpc>
              <a:spcBef>
                <a:spcPts val="5300"/>
              </a:spcBef>
              <a:defRPr sz="5200"/>
            </a:lvl3pPr>
            <a:lvl4pPr marL="2336800" indent="-584200">
              <a:lnSpc>
                <a:spcPct val="100000"/>
              </a:lnSpc>
              <a:spcBef>
                <a:spcPts val="5300"/>
              </a:spcBef>
              <a:defRPr sz="5200"/>
            </a:lvl4pPr>
            <a:lvl5pPr marL="2921000" indent="-584200">
              <a:lnSpc>
                <a:spcPct val="100000"/>
              </a:lnSpc>
              <a:spcBef>
                <a:spcPts val="5300"/>
              </a:spcBef>
              <a:defRPr sz="5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736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473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2209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946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36830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44196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51562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58928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6629400" marR="0" indent="-736600" algn="l" defTabSz="825500" rtl="0" latinLnBrk="0">
        <a:lnSpc>
          <a:spcPct val="120000"/>
        </a:lnSpc>
        <a:spcBef>
          <a:spcPts val="65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64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abeljs.io/" TargetMode="External"/><Relationship Id="rId3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babeljs.io/repl/#?experimental=false&amp;evaluate=true&amp;loose=false&amp;spec=false&amp;code=%3Ch1%3EHello%20World!%3C%2Fh1%3E%0A" TargetMode="Externa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nsole.developers.google.com" TargetMode="External"/><Relationship Id="rId3" Type="http://schemas.openxmlformats.org/officeDocument/2006/relationships/image" Target="../media/image4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facebook.github.io/react/" TargetMode="External"/><Relationship Id="rId3" Type="http://schemas.openxmlformats.org/officeDocument/2006/relationships/image" Target="../media/image9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cdnjs.com/libraries/react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s://cdnjs.com/libraries/babel-core" TargetMode="External"/><Relationship Id="rId5" Type="http://schemas.openxmlformats.org/officeDocument/2006/relationships/image" Target="../media/image11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React教學(I)</a:t>
            </a:r>
          </a:p>
        </p:txBody>
      </p:sp>
      <p:sp>
        <p:nvSpPr>
          <p:cNvPr id="138" name="Shape 13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REACT</a:t>
            </a:r>
          </a:p>
        </p:txBody>
      </p:sp>
      <p:sp>
        <p:nvSpPr>
          <p:cNvPr id="192" name="Shape 192"/>
          <p:cNvSpPr/>
          <p:nvPr>
            <p:ph type="body" sz="half" idx="1"/>
          </p:nvPr>
        </p:nvSpPr>
        <p:spPr>
          <a:xfrm>
            <a:off x="673100" y="2309159"/>
            <a:ext cx="11349253" cy="9097682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3000"/>
              </a:spcBef>
              <a:defRPr sz="4800"/>
            </a:pPr>
            <a:r>
              <a:t>加入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react.js</a:t>
            </a:r>
            <a:r>
              <a:t>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react-dom.js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brower.js</a:t>
            </a:r>
            <a:r>
              <a:t>讓瀏覽器看得懂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</a:t>
            </a:r>
            <a:r>
              <a:t>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ES6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JSX</a:t>
            </a:r>
            <a:r>
              <a:t>語法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注意1：HTML裡面只剩下一個&lt;div&gt;元件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注意2：script的type要改為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text/babel，</a:t>
            </a:r>
            <a:r>
              <a:t>用來存放React程式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React的程式分為建立類別，以及把類別轉為VDOM物件兩個區塊</a:t>
            </a:r>
          </a:p>
        </p:txBody>
      </p:sp>
      <p:pic>
        <p:nvPicPr>
          <p:cNvPr id="193" name="螢幕快照 2016-02-14 下午7.39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4600" y="338782"/>
            <a:ext cx="10905247" cy="120374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6" name="Group 196"/>
          <p:cNvGrpSpPr/>
          <p:nvPr/>
        </p:nvGrpSpPr>
        <p:grpSpPr>
          <a:xfrm>
            <a:off x="12633797" y="2855745"/>
            <a:ext cx="10890984" cy="6501790"/>
            <a:chOff x="2773657" y="0"/>
            <a:chExt cx="10890983" cy="6501788"/>
          </a:xfrm>
        </p:grpSpPr>
        <p:sp>
          <p:nvSpPr>
            <p:cNvPr id="194" name="Shape 194"/>
            <p:cNvSpPr/>
            <p:nvPr/>
          </p:nvSpPr>
          <p:spPr>
            <a:xfrm>
              <a:off x="2773657" y="0"/>
              <a:ext cx="10890984" cy="4607906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3087110" y="6093961"/>
              <a:ext cx="5610170" cy="40782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7" name="Shape 19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REACT</a:t>
            </a:r>
          </a:p>
        </p:txBody>
      </p:sp>
      <p:sp>
        <p:nvSpPr>
          <p:cNvPr id="200" name="Shape 200"/>
          <p:cNvSpPr/>
          <p:nvPr>
            <p:ph type="body" sz="half" idx="1"/>
          </p:nvPr>
        </p:nvSpPr>
        <p:spPr>
          <a:xfrm>
            <a:off x="928098" y="2284244"/>
            <a:ext cx="12605624" cy="10440671"/>
          </a:xfrm>
          <a:prstGeom prst="rect">
            <a:avLst/>
          </a:prstGeom>
        </p:spPr>
        <p:txBody>
          <a:bodyPr/>
          <a:lstStyle/>
          <a:p>
            <a:pPr marL="508254" indent="-508254" defTabSz="569594">
              <a:spcBef>
                <a:spcPts val="2700"/>
              </a:spcBef>
              <a:defRPr sz="4416"/>
            </a:pPr>
            <a:r>
              <a:t>宣告一個繼承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React.Component</a:t>
            </a:r>
            <a:r>
              <a:t>的HelloWorld類別</a:t>
            </a:r>
          </a:p>
          <a:p>
            <a:pPr lvl="1" marL="1016508" indent="-508254" defTabSz="569594">
              <a:spcBef>
                <a:spcPts val="2700"/>
              </a:spcBef>
              <a:defRPr sz="4416"/>
            </a:pPr>
            <a:r>
              <a:t>HTML元件必須宣告在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render函數</a:t>
            </a:r>
            <a:r>
              <a:t>裡面</a:t>
            </a:r>
          </a:p>
          <a:p>
            <a:pPr marL="508254" indent="-508254" defTabSz="569594">
              <a:spcBef>
                <a:spcPts val="2700"/>
              </a:spcBef>
              <a:defRPr sz="4416"/>
            </a:pPr>
            <a:r>
              <a:t>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&lt;</a:t>
            </a:r>
            <a:r>
              <a:t>HelloWorld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 /&gt;</a:t>
            </a:r>
            <a:r>
              <a:t>把HelloWorld類別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實作成為一個物件</a:t>
            </a:r>
          </a:p>
          <a:p>
            <a:pPr marL="508254" indent="-508254" defTabSz="569594">
              <a:spcBef>
                <a:spcPts val="2700"/>
              </a:spcBef>
              <a:defRPr sz="4416"/>
            </a:pPr>
            <a:r>
              <a:t>利用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ReactDOM.render</a:t>
            </a:r>
            <a:r>
              <a:t>方法，把物件渲染到選擇器所選擇的HTML&lt;div&gt;裡(此時生成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Virtual DOM</a:t>
            </a:r>
            <a:r>
              <a:t>)</a:t>
            </a:r>
          </a:p>
          <a:p>
            <a:pPr marL="508254" indent="-508254" defTabSz="569594">
              <a:spcBef>
                <a:spcPts val="2700"/>
              </a:spcBef>
              <a:defRPr sz="4416"/>
            </a:pPr>
            <a:r>
              <a:t>React由react.js提供，ReactDOM由react-dom.js提供</a:t>
            </a:r>
          </a:p>
        </p:txBody>
      </p:sp>
      <p:pic>
        <p:nvPicPr>
          <p:cNvPr id="201" name="螢幕快照 2016-02-14 下午7.44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9050" y="2558601"/>
            <a:ext cx="10103115" cy="98919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roup 204"/>
          <p:cNvGrpSpPr/>
          <p:nvPr/>
        </p:nvGrpSpPr>
        <p:grpSpPr>
          <a:xfrm>
            <a:off x="14145320" y="4711368"/>
            <a:ext cx="9704311" cy="6258083"/>
            <a:chOff x="4285180" y="1855623"/>
            <a:chExt cx="9704309" cy="6258082"/>
          </a:xfrm>
        </p:grpSpPr>
        <p:sp>
          <p:nvSpPr>
            <p:cNvPr id="202" name="Shape 202"/>
            <p:cNvSpPr/>
            <p:nvPr/>
          </p:nvSpPr>
          <p:spPr>
            <a:xfrm>
              <a:off x="4285180" y="1855623"/>
              <a:ext cx="9704311" cy="3868965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313871" y="6239973"/>
              <a:ext cx="9646929" cy="187373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5" name="Shape 20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REACT的UI元件生成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xfrm>
            <a:off x="814281" y="3149150"/>
            <a:ext cx="12860939" cy="8546805"/>
          </a:xfrm>
          <a:prstGeom prst="rect">
            <a:avLst/>
          </a:prstGeom>
        </p:spPr>
        <p:txBody>
          <a:bodyPr/>
          <a:lstStyle/>
          <a:p>
            <a:pPr marL="589280" indent="-589280" defTabSz="660400">
              <a:spcBef>
                <a:spcPts val="5200"/>
              </a:spcBef>
              <a:defRPr sz="5120"/>
            </a:pPr>
            <a:r>
              <a:t>React產生HTML DOM元件的步驟</a:t>
            </a:r>
          </a:p>
          <a:p>
            <a:pPr lvl="1" marL="1178560" indent="-589280" defTabSz="660400">
              <a:lnSpc>
                <a:spcPct val="100000"/>
              </a:lnSpc>
              <a:spcBef>
                <a:spcPts val="300"/>
              </a:spcBef>
              <a:defRPr sz="5120"/>
            </a:pPr>
            <a:r>
              <a:t>定義元件－定義元件的藍圖</a:t>
            </a:r>
          </a:p>
          <a:p>
            <a:pPr lvl="1" marL="1178560" indent="-589280" defTabSz="660400">
              <a:lnSpc>
                <a:spcPct val="100000"/>
              </a:lnSpc>
              <a:spcBef>
                <a:spcPts val="300"/>
              </a:spcBef>
              <a:defRPr sz="5120"/>
            </a:pPr>
            <a:r>
              <a:t>實作/渲染元件－產生Virtual DOM</a:t>
            </a:r>
          </a:p>
          <a:p>
            <a:pPr marL="589280" indent="-589280" defTabSz="660400">
              <a:spcBef>
                <a:spcPts val="5200"/>
              </a:spcBef>
              <a:defRPr sz="5120"/>
            </a:pPr>
            <a:r>
              <a:t>網頁的DOM元件由React建立</a:t>
            </a:r>
          </a:p>
          <a:p>
            <a:pPr marL="589280" indent="-589280" defTabSz="660400">
              <a:spcBef>
                <a:spcPts val="5200"/>
              </a:spcBef>
              <a:defRPr sz="5120"/>
            </a:pPr>
            <a:r>
              <a:t>類似Javascript的 createElement，但是React不直接產生DOM，會先建立一個Virtual DOM</a:t>
            </a:r>
          </a:p>
        </p:txBody>
      </p:sp>
      <p:sp>
        <p:nvSpPr>
          <p:cNvPr id="209" name="Shape 209"/>
          <p:cNvSpPr/>
          <p:nvPr/>
        </p:nvSpPr>
        <p:spPr>
          <a:xfrm>
            <a:off x="15578946" y="4277898"/>
            <a:ext cx="5253990" cy="189254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5300"/>
              </a:spcBef>
              <a:defRPr sz="5200">
                <a:solidFill>
                  <a:srgbClr val="FFFFFF"/>
                </a:solidFill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定義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元件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: </a:t>
            </a:r>
            <a:r>
              <a:t>React.Component</a:t>
            </a:r>
          </a:p>
        </p:txBody>
      </p:sp>
      <p:sp>
        <p:nvSpPr>
          <p:cNvPr id="210" name="Shape 210"/>
          <p:cNvSpPr/>
          <p:nvPr/>
        </p:nvSpPr>
        <p:spPr>
          <a:xfrm rot="5383107">
            <a:off x="17493696" y="7049230"/>
            <a:ext cx="1423067" cy="747487"/>
          </a:xfrm>
          <a:prstGeom prst="rightArrow">
            <a:avLst>
              <a:gd name="adj1" fmla="val 45902"/>
              <a:gd name="adj2" fmla="val 7584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15578946" y="8674658"/>
            <a:ext cx="5253990" cy="189254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5300"/>
              </a:spcBef>
              <a:defRPr sz="5200">
                <a:solidFill>
                  <a:srgbClr val="FFFFFF"/>
                </a:solidFill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渲染元件: </a:t>
            </a:r>
            <a:r>
              <a:t>ReactDOM.render</a:t>
            </a:r>
          </a:p>
        </p:txBody>
      </p:sp>
      <p:sp>
        <p:nvSpPr>
          <p:cNvPr id="212" name="Shape 2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REACT的UI元件生成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819112" y="3072279"/>
            <a:ext cx="16516780" cy="8864601"/>
          </a:xfrm>
          <a:prstGeom prst="rect">
            <a:avLst/>
          </a:prstGeom>
        </p:spPr>
        <p:txBody>
          <a:bodyPr/>
          <a:lstStyle/>
          <a:p>
            <a:pPr marL="545084" indent="-545084" defTabSz="610870">
              <a:spcBef>
                <a:spcPts val="4800"/>
              </a:spcBef>
              <a:defRPr sz="4736"/>
            </a:pPr>
            <a:r>
              <a:t>原生的React語法很像函數，與HTML差異甚大。</a:t>
            </a:r>
          </a:p>
          <a:p>
            <a:pPr lvl="1" marL="1090168" indent="-545084" defTabSz="610870">
              <a:spcBef>
                <a:spcPts val="4800"/>
              </a:spcBef>
              <a:defRPr sz="4736"/>
            </a:pPr>
            <a:r>
              <a:t>為了方便開發，目前大多採用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JSX</a:t>
            </a:r>
            <a:r>
              <a:t>(Javascript Syntax Extension)語法，讓定義DOM的語法與HTML語法幾乎相同</a:t>
            </a:r>
          </a:p>
          <a:p>
            <a:pPr marL="545084" indent="-545084" defTabSz="610870">
              <a:spcBef>
                <a:spcPts val="4800"/>
              </a:spcBef>
              <a:defRPr sz="4736"/>
            </a:pPr>
            <a:r>
              <a:t>因為瀏覽器看不懂JSX，所以必須加入翻譯器</a:t>
            </a:r>
          </a:p>
          <a:p>
            <a:pPr lvl="1" marL="1090168" indent="-545084" defTabSz="610870">
              <a:spcBef>
                <a:spcPts val="4800"/>
              </a:spcBef>
              <a:defRPr sz="4736"/>
            </a:pPr>
            <a:r>
              <a:t>目前大多採用</a:t>
            </a:r>
            <a:r>
              <a:rPr u="sng">
                <a:hlinkClick r:id="rId2" invalidUrl="" action="" tgtFrame="" tooltip="" history="1" highlightClick="0" endSnd="0"/>
              </a:rPr>
              <a:t>Babel</a:t>
            </a:r>
            <a:r>
              <a:t>，除了翻譯JSX，也可順便翻譯ES6語法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18323332" y="4454302"/>
            <a:ext cx="3776015" cy="6100554"/>
            <a:chOff x="0" y="0"/>
            <a:chExt cx="3776014" cy="6100552"/>
          </a:xfrm>
        </p:grpSpPr>
        <p:sp>
          <p:nvSpPr>
            <p:cNvPr id="216" name="Shape 216"/>
            <p:cNvSpPr/>
            <p:nvPr/>
          </p:nvSpPr>
          <p:spPr>
            <a:xfrm>
              <a:off x="0" y="0"/>
              <a:ext cx="3776015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JSX/ES6</a:t>
              </a:r>
            </a:p>
          </p:txBody>
        </p:sp>
        <p:sp>
          <p:nvSpPr>
            <p:cNvPr id="217" name="Shape 217"/>
            <p:cNvSpPr/>
            <p:nvPr/>
          </p:nvSpPr>
          <p:spPr>
            <a:xfrm>
              <a:off x="0" y="4830552"/>
              <a:ext cx="3776015" cy="127000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ES5</a:t>
              </a:r>
            </a:p>
          </p:txBody>
        </p:sp>
        <p:sp>
          <p:nvSpPr>
            <p:cNvPr id="218" name="Shape 218"/>
            <p:cNvSpPr/>
            <p:nvPr/>
          </p:nvSpPr>
          <p:spPr>
            <a:xfrm rot="5425195">
              <a:off x="822177" y="2416021"/>
              <a:ext cx="2135396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220" name="Shape 220"/>
          <p:cNvSpPr/>
          <p:nvPr/>
        </p:nvSpPr>
        <p:spPr>
          <a:xfrm>
            <a:off x="20580852" y="6755820"/>
            <a:ext cx="146956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Babel</a:t>
            </a:r>
          </a:p>
        </p:txBody>
      </p:sp>
      <p:sp>
        <p:nvSpPr>
          <p:cNvPr id="221" name="Shape 22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JSX語法</a:t>
            </a:r>
          </a:p>
        </p:txBody>
      </p:sp>
      <p:sp>
        <p:nvSpPr>
          <p:cNvPr id="224" name="Shape 224"/>
          <p:cNvSpPr/>
          <p:nvPr>
            <p:ph type="body" sz="half" idx="1"/>
          </p:nvPr>
        </p:nvSpPr>
        <p:spPr>
          <a:xfrm>
            <a:off x="673100" y="2309159"/>
            <a:ext cx="12657113" cy="10390841"/>
          </a:xfrm>
          <a:prstGeom prst="rect">
            <a:avLst/>
          </a:prstGeom>
        </p:spPr>
        <p:txBody>
          <a:bodyPr/>
          <a:lstStyle/>
          <a:p>
            <a:pPr marL="640841" indent="-640841" defTabSz="718184">
              <a:spcBef>
                <a:spcPts val="3400"/>
              </a:spcBef>
              <a:defRPr sz="5568"/>
            </a:pPr>
            <a:r>
              <a:t>在render函數return裡面的&lt;h1&gt;標籤，很像HTML語法。其實這就是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JSX語法</a:t>
            </a:r>
          </a:p>
          <a:p>
            <a:pPr marL="640841" indent="-640841" defTabSz="718184">
              <a:spcBef>
                <a:spcPts val="3400"/>
              </a:spcBef>
              <a:defRPr sz="5568"/>
            </a:pPr>
            <a:r>
              <a:rPr u="sng">
                <a:hlinkClick r:id="rId2" invalidUrl="" action="" tgtFrame="" tooltip="" history="1" highlightClick="0" endSnd="0"/>
              </a:rPr>
              <a:t>經過Babel翻譯</a:t>
            </a:r>
            <a:r>
              <a:t>，上面的JSX語法會被翻譯成下面的React.createElement(...)函數讓JavaScript執行，函數裡面的第一個參數是HTML的標籤，第三個參數是內容</a:t>
            </a:r>
          </a:p>
          <a:p>
            <a:pPr marL="640841" indent="-640841" defTabSz="718184">
              <a:spcBef>
                <a:spcPts val="3400"/>
              </a:spcBef>
              <a:defRPr sz="5568"/>
            </a:pPr>
            <a:r>
              <a:t>很明顯，上面的JSX語法要人性很多！</a:t>
            </a:r>
          </a:p>
        </p:txBody>
      </p:sp>
      <p:sp>
        <p:nvSpPr>
          <p:cNvPr id="225" name="Shape 2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2" name="Group 232"/>
          <p:cNvGrpSpPr/>
          <p:nvPr/>
        </p:nvGrpSpPr>
        <p:grpSpPr>
          <a:xfrm>
            <a:off x="14656572" y="3299660"/>
            <a:ext cx="8547184" cy="9098598"/>
            <a:chOff x="0" y="-3675"/>
            <a:chExt cx="8547183" cy="9098597"/>
          </a:xfrm>
        </p:grpSpPr>
        <p:pic>
          <p:nvPicPr>
            <p:cNvPr id="226" name="螢幕快照 2016-02-14 下午8.10.0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9127" y="0"/>
              <a:ext cx="7168416" cy="957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7" name="螢幕快照 2016-02-14 下午8.10.1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404927"/>
              <a:ext cx="7666671" cy="46899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8" name="Shape 228"/>
            <p:cNvSpPr/>
            <p:nvPr/>
          </p:nvSpPr>
          <p:spPr>
            <a:xfrm rot="5425195">
              <a:off x="2767505" y="2047132"/>
              <a:ext cx="2135395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sx="100000" sy="100000" kx="0" ky="0" algn="b" rotWithShape="0" blurRad="50800" dist="38100" dir="5400000">
                      <a:srgbClr val="000000"/>
                    </a:outerShdw>
                  </a:effectLst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4500557" y="1931877"/>
              <a:ext cx="1469567" cy="825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Babel</a:t>
              </a:r>
            </a:p>
          </p:txBody>
        </p:sp>
        <p:sp>
          <p:nvSpPr>
            <p:cNvPr id="230" name="Shape 230"/>
            <p:cNvSpPr/>
            <p:nvPr/>
          </p:nvSpPr>
          <p:spPr>
            <a:xfrm>
              <a:off x="7454817" y="-3676"/>
              <a:ext cx="807840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JSX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7691471" y="4413656"/>
              <a:ext cx="855713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ES5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目前只是DEMO...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666750" y="2309158"/>
            <a:ext cx="23050500" cy="10390842"/>
          </a:xfrm>
          <a:prstGeom prst="rect">
            <a:avLst/>
          </a:prstGeom>
        </p:spPr>
        <p:txBody>
          <a:bodyPr/>
          <a:lstStyle/>
          <a:p>
            <a:pPr/>
            <a:r>
              <a:t>目前在前端的JSX範例，主要目的讓大家了解React程式的架構，以及需要reace.js, react-dom.js與Babel翻譯器的理由</a:t>
            </a:r>
          </a:p>
          <a:p>
            <a:pPr/>
            <a:r>
              <a:t>實際的React開發，我們會在後台翻譯JSX語法，並且利用模組化開發的技巧，從元件的(component-based)角度把單一的JSX檔案分拆成數個小檔案，以方便後續程式的維護與擴充</a:t>
            </a:r>
          </a:p>
        </p:txBody>
      </p:sp>
      <p:sp>
        <p:nvSpPr>
          <p:cNvPr id="236" name="Shape 23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練習2－Hello React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練習使用index.html在瀏覽器建立Hello React</a:t>
            </a:r>
          </a:p>
        </p:txBody>
      </p:sp>
      <p:sp>
        <p:nvSpPr>
          <p:cNvPr id="240" name="Shape 24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React Again</a:t>
            </a:r>
          </a:p>
        </p:txBody>
      </p:sp>
      <p:sp>
        <p:nvSpPr>
          <p:cNvPr id="243" name="Shape 24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樣板專案</a:t>
            </a:r>
          </a:p>
        </p:txBody>
      </p:sp>
      <p:sp>
        <p:nvSpPr>
          <p:cNvPr id="246" name="Shape 246"/>
          <p:cNvSpPr/>
          <p:nvPr>
            <p:ph type="body" sz="quarter" idx="1"/>
          </p:nvPr>
        </p:nvSpPr>
        <p:spPr>
          <a:xfrm>
            <a:off x="673100" y="2309159"/>
            <a:ext cx="23050500" cy="2822989"/>
          </a:xfrm>
          <a:prstGeom prst="rect">
            <a:avLst/>
          </a:prstGeom>
        </p:spPr>
        <p:txBody>
          <a:bodyPr/>
          <a:lstStyle/>
          <a:p>
            <a:pPr marL="537718" indent="-537718" defTabSz="602615">
              <a:spcBef>
                <a:spcPts val="2900"/>
              </a:spcBef>
              <a:defRPr sz="4672"/>
            </a:pPr>
            <a:r>
              <a:t>在後台開發React要在一開始做很多環境設定的事，我們先忽略這些過程(未來會再討論)。目前直接給各位一個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樣板專案</a:t>
            </a:r>
            <a:r>
              <a:t>，來加快各位的學習速度以及避免混淆學習的重點</a:t>
            </a:r>
          </a:p>
        </p:txBody>
      </p:sp>
      <p:sp>
        <p:nvSpPr>
          <p:cNvPr id="247" name="Shape 24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Shape 248"/>
          <p:cNvSpPr/>
          <p:nvPr/>
        </p:nvSpPr>
        <p:spPr>
          <a:xfrm>
            <a:off x="4371880" y="5208705"/>
            <a:ext cx="7819443" cy="7141524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伺服器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16848191" y="8105294"/>
            <a:ext cx="3176628" cy="2822989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瀏覽器</a:t>
            </a:r>
          </a:p>
        </p:txBody>
      </p:sp>
      <p:sp>
        <p:nvSpPr>
          <p:cNvPr id="250" name="Shape 250"/>
          <p:cNvSpPr/>
          <p:nvPr/>
        </p:nvSpPr>
        <p:spPr>
          <a:xfrm>
            <a:off x="10694246" y="8881788"/>
            <a:ext cx="588411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4998275" y="8503123"/>
            <a:ext cx="2406237" cy="8870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JS-1</a:t>
            </a:r>
          </a:p>
        </p:txBody>
      </p:sp>
      <p:sp>
        <p:nvSpPr>
          <p:cNvPr id="252" name="Shape 252"/>
          <p:cNvSpPr/>
          <p:nvPr/>
        </p:nvSpPr>
        <p:spPr>
          <a:xfrm>
            <a:off x="4998275" y="7345129"/>
            <a:ext cx="2406237" cy="88707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HTML</a:t>
            </a:r>
          </a:p>
        </p:txBody>
      </p:sp>
      <p:sp>
        <p:nvSpPr>
          <p:cNvPr id="253" name="Shape 253"/>
          <p:cNvSpPr/>
          <p:nvPr/>
        </p:nvSpPr>
        <p:spPr>
          <a:xfrm>
            <a:off x="4998275" y="10801377"/>
            <a:ext cx="2406237" cy="8870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CSS</a:t>
            </a:r>
          </a:p>
        </p:txBody>
      </p:sp>
      <p:sp>
        <p:nvSpPr>
          <p:cNvPr id="254" name="Shape 254"/>
          <p:cNvSpPr/>
          <p:nvPr/>
        </p:nvSpPr>
        <p:spPr>
          <a:xfrm>
            <a:off x="4998275" y="9652250"/>
            <a:ext cx="2406237" cy="88707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300">
                <a:solidFill>
                  <a:srgbClr val="FFFFFF"/>
                </a:solidFill>
              </a:defRPr>
            </a:lvl1pPr>
          </a:lstStyle>
          <a:p>
            <a:pPr/>
            <a:r>
              <a:t>JS-2</a:t>
            </a:r>
          </a:p>
        </p:txBody>
      </p:sp>
      <p:grpSp>
        <p:nvGrpSpPr>
          <p:cNvPr id="258" name="Group 258"/>
          <p:cNvGrpSpPr/>
          <p:nvPr/>
        </p:nvGrpSpPr>
        <p:grpSpPr>
          <a:xfrm>
            <a:off x="13351155" y="6794619"/>
            <a:ext cx="1895318" cy="2352661"/>
            <a:chOff x="0" y="0"/>
            <a:chExt cx="1895317" cy="2352659"/>
          </a:xfrm>
        </p:grpSpPr>
        <p:sp>
          <p:nvSpPr>
            <p:cNvPr id="255" name="Shape 255"/>
            <p:cNvSpPr/>
            <p:nvPr/>
          </p:nvSpPr>
          <p:spPr>
            <a:xfrm>
              <a:off x="34661" y="0"/>
              <a:ext cx="1860657" cy="685939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HTML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0" y="827622"/>
              <a:ext cx="1860656" cy="68594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JS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0" y="1666720"/>
              <a:ext cx="1860656" cy="685940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CSS</a:t>
              </a:r>
            </a:p>
          </p:txBody>
        </p:sp>
      </p:grpSp>
      <p:sp>
        <p:nvSpPr>
          <p:cNvPr id="259" name="Shape 259"/>
          <p:cNvSpPr/>
          <p:nvPr/>
        </p:nvSpPr>
        <p:spPr>
          <a:xfrm>
            <a:off x="8499399" y="7949663"/>
            <a:ext cx="2727389" cy="2990137"/>
          </a:xfrm>
          <a:prstGeom prst="rect">
            <a:avLst/>
          </a:prstGeom>
          <a:solidFill>
            <a:srgbClr val="00905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  <a:r>
              <a:t>Webpack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8868905" y="9743293"/>
            <a:ext cx="1988377" cy="887071"/>
          </a:xfrm>
          <a:prstGeom prst="rect">
            <a:avLst/>
          </a:prstGeom>
          <a:solidFill>
            <a:srgbClr val="79797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Babel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樣板專案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666750" y="2309159"/>
            <a:ext cx="16044217" cy="10390841"/>
          </a:xfrm>
          <a:prstGeom prst="rect">
            <a:avLst/>
          </a:prstGeom>
        </p:spPr>
        <p:txBody>
          <a:bodyPr/>
          <a:lstStyle/>
          <a:p>
            <a:pPr/>
            <a:r>
              <a:t>這是一個利用npm管理套件的專案，但並不是Node.js伺服器</a:t>
            </a:r>
          </a:p>
          <a:p>
            <a:pPr/>
            <a:r>
              <a:t>伺服器利用webpack-dev-server模擬</a:t>
            </a:r>
          </a:p>
          <a:p>
            <a:pPr/>
            <a:r>
              <a:t>屬於後台的babel, react, react-dom套件，都已經安裝在node_modules</a:t>
            </a:r>
          </a:p>
          <a:p>
            <a:pPr/>
            <a:r>
              <a:t>Babel的翻譯動作，由webpack.config.js管理</a:t>
            </a:r>
          </a:p>
        </p:txBody>
      </p:sp>
      <p:sp>
        <p:nvSpPr>
          <p:cNvPr id="264" name="Shape 2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螢幕快照 2016-02-14 下午9.0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7505" y="3197371"/>
            <a:ext cx="6342955" cy="8614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關於前端，你應該已經學會...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5168627" y="5440964"/>
            <a:ext cx="14046746" cy="3541561"/>
            <a:chOff x="0" y="0"/>
            <a:chExt cx="14046744" cy="3541559"/>
          </a:xfrm>
        </p:grpSpPr>
        <p:sp>
          <p:nvSpPr>
            <p:cNvPr id="142" name="Shape 142"/>
            <p:cNvSpPr/>
            <p:nvPr/>
          </p:nvSpPr>
          <p:spPr>
            <a:xfrm>
              <a:off x="10505184" y="0"/>
              <a:ext cx="3541561" cy="3541560"/>
            </a:xfrm>
            <a:prstGeom prst="roundRect">
              <a:avLst>
                <a:gd name="adj" fmla="val 15000"/>
              </a:avLst>
            </a:prstGeom>
            <a:solidFill>
              <a:srgbClr val="FEDB2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1402738" y="474571"/>
              <a:ext cx="1746455" cy="2379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129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JS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5252592" y="0"/>
              <a:ext cx="3541561" cy="3541560"/>
            </a:xfrm>
            <a:prstGeom prst="roundRect">
              <a:avLst>
                <a:gd name="adj" fmla="val 15000"/>
              </a:avLst>
            </a:prstGeom>
            <a:solidFill>
              <a:srgbClr val="0096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512570" y="722480"/>
              <a:ext cx="3021606" cy="2096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98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CSS</a:t>
              </a:r>
            </a:p>
          </p:txBody>
        </p:sp>
        <p:sp>
          <p:nvSpPr>
            <p:cNvPr id="146" name="Shape 146"/>
            <p:cNvSpPr/>
            <p:nvPr/>
          </p:nvSpPr>
          <p:spPr>
            <a:xfrm>
              <a:off x="0" y="0"/>
              <a:ext cx="3541560" cy="3541560"/>
            </a:xfrm>
            <a:prstGeom prst="roundRect">
              <a:avLst>
                <a:gd name="adj" fmla="val 15000"/>
              </a:avLst>
            </a:prstGeom>
            <a:solidFill>
              <a:srgbClr val="FF26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27000" dist="76200" dir="5520000">
                <a:srgbClr val="000000">
                  <a:alpha val="6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l" defTabSz="914400">
                <a:defRPr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23303" y="1005805"/>
              <a:ext cx="3288970" cy="15299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defTabSz="914400">
                <a:defRPr sz="8300">
                  <a:solidFill>
                    <a:srgbClr val="FFFFFF"/>
                  </a:solidFill>
                  <a:latin typeface="Gill Sans SemiBold"/>
                  <a:ea typeface="Gill Sans SemiBold"/>
                  <a:cs typeface="Gill Sans SemiBold"/>
                  <a:sym typeface="Gill Sans SemiBold"/>
                </a:defRPr>
              </a:lvl1pPr>
            </a:lstStyle>
            <a:p>
              <a:pPr/>
              <a:r>
                <a:t>HTML</a:t>
              </a:r>
            </a:p>
          </p:txBody>
        </p:sp>
      </p:grpSp>
      <p:sp>
        <p:nvSpPr>
          <p:cNvPr id="149" name="Shape 149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webpack</a:t>
            </a:r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xfrm>
            <a:off x="2092161" y="9793192"/>
            <a:ext cx="20199678" cy="2257562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Webpack是一個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後台的自動打包工具</a:t>
            </a:r>
            <a:r>
              <a:t>，可以幫忙處理很多後台的瑣碎工作，還可以自動進行SASS的轉換以及圖形檔的打包動作</a:t>
            </a:r>
          </a:p>
        </p:txBody>
      </p:sp>
      <p:sp>
        <p:nvSpPr>
          <p:cNvPr id="269" name="Shape 26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0" name="pictur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1370" y="2345634"/>
            <a:ext cx="14840594" cy="6492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webpack</a:t>
            </a:r>
          </a:p>
        </p:txBody>
      </p:sp>
      <p:sp>
        <p:nvSpPr>
          <p:cNvPr id="273" name="Shape 273"/>
          <p:cNvSpPr/>
          <p:nvPr>
            <p:ph type="body" idx="1"/>
          </p:nvPr>
        </p:nvSpPr>
        <p:spPr>
          <a:xfrm>
            <a:off x="514334" y="1589003"/>
            <a:ext cx="14840594" cy="11497427"/>
          </a:xfrm>
          <a:prstGeom prst="rect">
            <a:avLst/>
          </a:prstGeom>
        </p:spPr>
        <p:txBody>
          <a:bodyPr/>
          <a:lstStyle/>
          <a:p>
            <a:pPr marL="530352" indent="-530352" defTabSz="594360">
              <a:spcBef>
                <a:spcPts val="4600"/>
              </a:spcBef>
              <a:defRPr sz="4608"/>
            </a:pPr>
            <a:r>
              <a:t>設定jsx檔案 = index.js，轉換輸出檔 = bundle.js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設定inline : true，讓網站可以hot-reload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設定server port = 3000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設定test : /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\.js$</a:t>
            </a:r>
            <a:r>
              <a:t>/,代表針對副檔名＝js*的檔案處理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設定exclude: /node_modules/代表不會對node_modules目錄裡的檔案處理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設定jsx轉換的loader = babel</a:t>
            </a:r>
          </a:p>
          <a:p>
            <a:pPr marL="530352" indent="-530352" defTabSz="594360">
              <a:spcBef>
                <a:spcPts val="4600"/>
              </a:spcBef>
              <a:defRPr sz="4608"/>
            </a:pPr>
            <a:r>
              <a:t>設定babel翻譯的pre-loader，包含es2015與react</a:t>
            </a:r>
          </a:p>
        </p:txBody>
      </p:sp>
      <p:sp>
        <p:nvSpPr>
          <p:cNvPr id="274" name="Shape 2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5" name="螢幕快照 2016-02-15 上午8.28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8341" y="210637"/>
            <a:ext cx="7217624" cy="13294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 283"/>
          <p:cNvGrpSpPr/>
          <p:nvPr/>
        </p:nvGrpSpPr>
        <p:grpSpPr>
          <a:xfrm>
            <a:off x="16682806" y="1023892"/>
            <a:ext cx="6784360" cy="10589221"/>
            <a:chOff x="0" y="0"/>
            <a:chExt cx="6784359" cy="10589220"/>
          </a:xfrm>
        </p:grpSpPr>
        <p:grpSp>
          <p:nvGrpSpPr>
            <p:cNvPr id="281" name="Group 281"/>
            <p:cNvGrpSpPr/>
            <p:nvPr/>
          </p:nvGrpSpPr>
          <p:grpSpPr>
            <a:xfrm>
              <a:off x="0" y="-1"/>
              <a:ext cx="6784360" cy="10589222"/>
              <a:chOff x="240100" y="-381701"/>
              <a:chExt cx="6784359" cy="10589220"/>
            </a:xfrm>
          </p:grpSpPr>
          <p:grpSp>
            <p:nvGrpSpPr>
              <p:cNvPr id="278" name="Group 278"/>
              <p:cNvGrpSpPr/>
              <p:nvPr/>
            </p:nvGrpSpPr>
            <p:grpSpPr>
              <a:xfrm>
                <a:off x="240100" y="-381702"/>
                <a:ext cx="4748928" cy="3003880"/>
                <a:chOff x="7292415" y="-978637"/>
                <a:chExt cx="4748926" cy="3003878"/>
              </a:xfrm>
            </p:grpSpPr>
            <p:sp>
              <p:nvSpPr>
                <p:cNvPr id="276" name="Shape 276"/>
                <p:cNvSpPr/>
                <p:nvPr/>
              </p:nvSpPr>
              <p:spPr>
                <a:xfrm>
                  <a:off x="7444329" y="-978638"/>
                  <a:ext cx="3425225" cy="568948"/>
                </a:xfrm>
                <a:prstGeom prst="rect">
                  <a:avLst/>
                </a:prstGeom>
                <a:noFill/>
                <a:ln w="63500" cap="flat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77" name="Shape 277"/>
                <p:cNvSpPr/>
                <p:nvPr/>
              </p:nvSpPr>
              <p:spPr>
                <a:xfrm>
                  <a:off x="7292415" y="1486313"/>
                  <a:ext cx="4748928" cy="538929"/>
                </a:xfrm>
                <a:prstGeom prst="rect">
                  <a:avLst/>
                </a:prstGeom>
                <a:noFill/>
                <a:ln w="63500" cap="flat">
                  <a:solidFill>
                    <a:schemeClr val="accent5">
                      <a:hueOff val="-608019"/>
                      <a:satOff val="-16379"/>
                      <a:lumOff val="25127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79" name="Shape 279"/>
              <p:cNvSpPr/>
              <p:nvPr/>
            </p:nvSpPr>
            <p:spPr>
              <a:xfrm>
                <a:off x="447976" y="4886493"/>
                <a:ext cx="5114127" cy="538929"/>
              </a:xfrm>
              <a:prstGeom prst="rect">
                <a:avLst/>
              </a:prstGeom>
              <a:noFill/>
              <a:ln w="63500" cap="flat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990652" y="9668590"/>
                <a:ext cx="6033809" cy="538929"/>
              </a:xfrm>
              <a:prstGeom prst="rect">
                <a:avLst/>
              </a:prstGeom>
              <a:noFill/>
              <a:ln w="63500" cap="flat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82" name="Shape 282"/>
            <p:cNvSpPr/>
            <p:nvPr/>
          </p:nvSpPr>
          <p:spPr>
            <a:xfrm>
              <a:off x="608114" y="9144452"/>
              <a:ext cx="3492844" cy="538929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樣板專案－index.html</a:t>
            </a:r>
          </a:p>
        </p:txBody>
      </p:sp>
      <p:sp>
        <p:nvSpPr>
          <p:cNvPr id="286" name="Shape 286"/>
          <p:cNvSpPr/>
          <p:nvPr>
            <p:ph type="body" sz="half" idx="1"/>
          </p:nvPr>
        </p:nvSpPr>
        <p:spPr>
          <a:xfrm>
            <a:off x="673100" y="2309159"/>
            <a:ext cx="11523947" cy="10390841"/>
          </a:xfrm>
          <a:prstGeom prst="rect">
            <a:avLst/>
          </a:prstGeom>
        </p:spPr>
        <p:txBody>
          <a:bodyPr/>
          <a:lstStyle/>
          <a:p>
            <a:pPr/>
            <a:r>
              <a:t>後台的webpack已經把所有關於JSX翻譯，以及react.js與react-dom.js都打包到bundle.js裡面</a:t>
            </a:r>
          </a:p>
          <a:p>
            <a:pPr/>
            <a:r>
              <a:t>在index.html只要簡單的引入bundle.js即可</a:t>
            </a:r>
          </a:p>
        </p:txBody>
      </p:sp>
      <p:sp>
        <p:nvSpPr>
          <p:cNvPr id="287" name="Shape 2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8" name="螢幕快照 2016-02-14 下午9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1085" y="3981279"/>
            <a:ext cx="11421802" cy="7046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13041767" y="9260483"/>
            <a:ext cx="8069641" cy="543141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樣板專案－index.js</a:t>
            </a:r>
          </a:p>
        </p:txBody>
      </p:sp>
      <p:sp>
        <p:nvSpPr>
          <p:cNvPr id="292" name="Shape 292"/>
          <p:cNvSpPr/>
          <p:nvPr>
            <p:ph type="body" sz="half" idx="1"/>
          </p:nvPr>
        </p:nvSpPr>
        <p:spPr>
          <a:xfrm>
            <a:off x="693958" y="4036451"/>
            <a:ext cx="11406373" cy="6936257"/>
          </a:xfrm>
          <a:prstGeom prst="rect">
            <a:avLst/>
          </a:prstGeom>
        </p:spPr>
        <p:txBody>
          <a:bodyPr/>
          <a:lstStyle/>
          <a:p>
            <a:pPr marL="707136" indent="-707136" defTabSz="792479">
              <a:spcBef>
                <a:spcPts val="3800"/>
              </a:spcBef>
              <a:defRPr sz="6144"/>
            </a:pPr>
            <a:r>
              <a:t>這是後台的index.js檔案，大部分都與前端的寫法一樣</a:t>
            </a:r>
          </a:p>
          <a:p>
            <a:pPr marL="707136" indent="-707136" defTabSz="792479">
              <a:spcBef>
                <a:spcPts val="3800"/>
              </a:spcBef>
              <a:defRPr sz="6144"/>
            </a:pPr>
            <a:r>
              <a:t>主要差異在於，使用了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import</a:t>
            </a:r>
            <a:r>
              <a:t>語法把react.js與react-dom.js引入到JS檔案</a:t>
            </a:r>
          </a:p>
        </p:txBody>
      </p:sp>
      <p:sp>
        <p:nvSpPr>
          <p:cNvPr id="293" name="Shape 29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螢幕快照 2016-02-14 下午9.23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4708" y="3114554"/>
            <a:ext cx="11092954" cy="878005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/>
        </p:nvSpPr>
        <p:spPr>
          <a:xfrm>
            <a:off x="12537918" y="3119658"/>
            <a:ext cx="8509964" cy="1330326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 = require</a:t>
            </a:r>
          </a:p>
        </p:txBody>
      </p:sp>
      <p:sp>
        <p:nvSpPr>
          <p:cNvPr id="298" name="Shape 298"/>
          <p:cNvSpPr/>
          <p:nvPr>
            <p:ph type="body" idx="1"/>
          </p:nvPr>
        </p:nvSpPr>
        <p:spPr>
          <a:xfrm>
            <a:off x="673100" y="2309159"/>
            <a:ext cx="13152457" cy="10390841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import</a:t>
            </a:r>
            <a:r>
              <a:t>是ES6的模組化指令，類似於Node.js的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require</a:t>
            </a:r>
            <a:r>
              <a:t>指令，但是功能更多</a:t>
            </a:r>
          </a:p>
          <a:p>
            <a:pPr/>
            <a:r>
              <a:t>所以這兩行import指令的意思，就是到node_modules目錄尋找react.js與react-dom.js這兩個類別，再分別存到React與ReactDOM變數</a:t>
            </a:r>
          </a:p>
        </p:txBody>
      </p:sp>
      <p:sp>
        <p:nvSpPr>
          <p:cNvPr id="299" name="Shape 29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03" name="Group 303"/>
          <p:cNvGrpSpPr/>
          <p:nvPr/>
        </p:nvGrpSpPr>
        <p:grpSpPr>
          <a:xfrm>
            <a:off x="14017186" y="5002969"/>
            <a:ext cx="9642098" cy="5003221"/>
            <a:chOff x="0" y="0"/>
            <a:chExt cx="9642097" cy="5003220"/>
          </a:xfrm>
        </p:grpSpPr>
        <p:pic>
          <p:nvPicPr>
            <p:cNvPr id="300" name="螢幕快照 2016-02-14 下午10.00.5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56313" y="0"/>
              <a:ext cx="8929472" cy="1537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螢幕快照 2016-02-14 下午10.00.5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755419"/>
              <a:ext cx="9642098" cy="1247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2" name="Shape 302"/>
            <p:cNvSpPr/>
            <p:nvPr/>
          </p:nvSpPr>
          <p:spPr>
            <a:xfrm rot="5402238">
              <a:off x="4369851" y="1922422"/>
              <a:ext cx="902395" cy="1447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9400"/>
              </a:lvl1pPr>
            </a:lstStyle>
            <a:p>
              <a:pPr/>
              <a:r>
                <a:t>=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import部分類別</a:t>
            </a:r>
          </a:p>
        </p:txBody>
      </p:sp>
      <p:sp>
        <p:nvSpPr>
          <p:cNvPr id="306" name="Shape 306"/>
          <p:cNvSpPr/>
          <p:nvPr>
            <p:ph type="body" sz="half" idx="1"/>
          </p:nvPr>
        </p:nvSpPr>
        <p:spPr>
          <a:xfrm>
            <a:off x="673100" y="2309159"/>
            <a:ext cx="11489612" cy="10390841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import比起require更強的，在於可以在一群exports的類別之中，指定引入的某一個類別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在定義React元件的類別時，我們只需要React.Component這個類別，所以index.html程式之中的import可以使用{Component}直接取得Component類別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大括號裡面的就是取得的部分類別，超過一個可以用逗號隔開</a:t>
            </a:r>
          </a:p>
        </p:txBody>
      </p:sp>
      <p:sp>
        <p:nvSpPr>
          <p:cNvPr id="307" name="Shape 3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8" name="螢幕快照 2016-02-14 下午10.19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0306" y="3036228"/>
            <a:ext cx="10472365" cy="8936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執行範本專案</a:t>
            </a:r>
          </a:p>
        </p:txBody>
      </p:sp>
      <p:sp>
        <p:nvSpPr>
          <p:cNvPr id="311" name="Shape 311"/>
          <p:cNvSpPr/>
          <p:nvPr>
            <p:ph type="body" sz="half" idx="1"/>
          </p:nvPr>
        </p:nvSpPr>
        <p:spPr>
          <a:xfrm>
            <a:off x="673100" y="3419400"/>
            <a:ext cx="9778505" cy="8170359"/>
          </a:xfrm>
          <a:prstGeom prst="rect">
            <a:avLst/>
          </a:prstGeom>
        </p:spPr>
        <p:txBody>
          <a:bodyPr/>
          <a:lstStyle/>
          <a:p>
            <a:pPr marL="604012" indent="-604012" defTabSz="676909">
              <a:spcBef>
                <a:spcPts val="3200"/>
              </a:spcBef>
              <a:defRPr sz="5248"/>
            </a:pPr>
            <a:r>
              <a:t>在命令列輸入npm start</a:t>
            </a:r>
          </a:p>
          <a:p>
            <a:pPr marL="604012" indent="-604012" defTabSz="676909">
              <a:spcBef>
                <a:spcPts val="3200"/>
              </a:spcBef>
              <a:defRPr sz="5248"/>
            </a:pPr>
            <a:r>
              <a:t>系統會執行package.json在”start”後面的”node …”，webpack就會依照webpack.config.js裡面的設定打包專案，並且啟動web-dev-server伺服器</a:t>
            </a:r>
          </a:p>
        </p:txBody>
      </p:sp>
      <p:sp>
        <p:nvSpPr>
          <p:cNvPr id="312" name="Shape 3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3" name="螢幕快照 2016-02-14 下午10.25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0068" y="1879600"/>
            <a:ext cx="13029289" cy="11249960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hape 314"/>
          <p:cNvSpPr/>
          <p:nvPr/>
        </p:nvSpPr>
        <p:spPr>
          <a:xfrm>
            <a:off x="11533232" y="4627564"/>
            <a:ext cx="12308509" cy="518049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localhost 8080</a:t>
            </a:r>
          </a:p>
        </p:txBody>
      </p:sp>
      <p:sp>
        <p:nvSpPr>
          <p:cNvPr id="317" name="Shape 317"/>
          <p:cNvSpPr/>
          <p:nvPr>
            <p:ph type="body" sz="half" idx="1"/>
          </p:nvPr>
        </p:nvSpPr>
        <p:spPr>
          <a:xfrm>
            <a:off x="673100" y="2309159"/>
            <a:ext cx="10823391" cy="10390841"/>
          </a:xfrm>
          <a:prstGeom prst="rect">
            <a:avLst/>
          </a:prstGeom>
        </p:spPr>
        <p:txBody>
          <a:bodyPr/>
          <a:lstStyle/>
          <a:p>
            <a:pPr marL="486156" indent="-486156" defTabSz="544830">
              <a:spcBef>
                <a:spcPts val="2600"/>
              </a:spcBef>
              <a:defRPr sz="4224"/>
            </a:pPr>
            <a:r>
              <a:t>預設的port = 3000</a:t>
            </a:r>
          </a:p>
          <a:p>
            <a:pPr marL="486156" indent="-486156" defTabSz="544830">
              <a:spcBef>
                <a:spcPts val="2600"/>
              </a:spcBef>
              <a:defRPr sz="4224"/>
            </a:pPr>
            <a:r>
              <a:t>從chrome的debugger觀察可知，瀏覽器向後台取得了index.html、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bundle.js</a:t>
            </a:r>
            <a:r>
              <a:t>與style.css三個檔案</a:t>
            </a:r>
          </a:p>
          <a:p>
            <a:pPr marL="486156" indent="-486156" defTabSz="544830">
              <a:spcBef>
                <a:spcPts val="2600"/>
              </a:spcBef>
              <a:defRPr sz="4224"/>
            </a:pPr>
            <a:r>
              <a:t>修改後台的index.js，可以觀察hot reload的效果</a:t>
            </a:r>
          </a:p>
          <a:p>
            <a:pPr marL="486156" indent="-486156" defTabSz="544830">
              <a:spcBef>
                <a:spcPts val="2600"/>
              </a:spcBef>
              <a:defRPr sz="4224"/>
            </a:pPr>
            <a:r>
              <a:t>注意：瀏覽器從後台取得的index.html只含有一個具有container類別的&lt;div&gt;，其他所有的HTML標籤都定義在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bundle.js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486156" indent="-486156" defTabSz="544830">
              <a:spcBef>
                <a:spcPts val="2600"/>
              </a:spcBef>
              <a:defRPr sz="4224"/>
            </a:pPr>
            <a:r>
              <a:t>因此，未來還有SEO的問題要處理...</a:t>
            </a:r>
          </a:p>
        </p:txBody>
      </p:sp>
      <p:sp>
        <p:nvSpPr>
          <p:cNvPr id="318" name="Shape 3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9" name="螢幕快照 2016-02-14 下午10.32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5718" y="3376973"/>
            <a:ext cx="12086619" cy="4324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螢幕快照 2016-02-15 上午8.08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25944" y="8577464"/>
            <a:ext cx="5934003" cy="2102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hot-reload</a:t>
            </a:r>
          </a:p>
        </p:txBody>
      </p:sp>
      <p:sp>
        <p:nvSpPr>
          <p:cNvPr id="323" name="Shape 323"/>
          <p:cNvSpPr/>
          <p:nvPr>
            <p:ph type="body" sz="half" idx="1"/>
          </p:nvPr>
        </p:nvSpPr>
        <p:spPr>
          <a:xfrm>
            <a:off x="515928" y="4138423"/>
            <a:ext cx="11679253" cy="6732313"/>
          </a:xfrm>
          <a:prstGeom prst="rect">
            <a:avLst/>
          </a:prstGeom>
        </p:spPr>
        <p:txBody>
          <a:bodyPr/>
          <a:lstStyle/>
          <a:p>
            <a:pPr marL="699769" indent="-699769" defTabSz="784225">
              <a:spcBef>
                <a:spcPts val="3800"/>
              </a:spcBef>
              <a:defRPr sz="6080"/>
            </a:pPr>
            <a:r>
              <a:t>一旦index.js修改，webpack就會自動重新打包並且發佈在瀏覽器</a:t>
            </a:r>
          </a:p>
          <a:p>
            <a:pPr marL="699769" indent="-699769" defTabSz="784225">
              <a:spcBef>
                <a:spcPts val="3800"/>
              </a:spcBef>
              <a:defRPr sz="6080"/>
            </a:pPr>
            <a:r>
              <a:t>在終端機畫面會利用不同的顏色，顯示工作的內容以及時間</a:t>
            </a:r>
          </a:p>
        </p:txBody>
      </p:sp>
      <p:pic>
        <p:nvPicPr>
          <p:cNvPr id="324" name="螢幕快照 2016-02-15 上午8.30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39292" y="1569451"/>
            <a:ext cx="11044334" cy="1187025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練習2－Hello React</a:t>
            </a:r>
          </a:p>
        </p:txBody>
      </p:sp>
      <p:sp>
        <p:nvSpPr>
          <p:cNvPr id="328" name="Shape 3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練習使用伺服器建立Hello React，並且觀察hot-reload</a:t>
            </a:r>
          </a:p>
        </p:txBody>
      </p:sp>
      <p:sp>
        <p:nvSpPr>
          <p:cNvPr id="329" name="Shape 32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REACT是什麼？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645946" y="2968531"/>
            <a:ext cx="16809186" cy="9099178"/>
          </a:xfrm>
          <a:prstGeom prst="rect">
            <a:avLst/>
          </a:prstGeom>
        </p:spPr>
        <p:txBody>
          <a:bodyPr/>
          <a:lstStyle/>
          <a:p>
            <a:pPr marL="449326" indent="-449326" defTabSz="503555">
              <a:spcBef>
                <a:spcPts val="3900"/>
              </a:spcBef>
              <a:defRPr sz="3904"/>
            </a:pPr>
            <a:r>
              <a:t>是一個由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Facebook</a:t>
            </a:r>
            <a:r>
              <a:t>在2013年開發的一個開源的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前端框架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449326" indent="-449326" defTabSz="503555">
              <a:spcBef>
                <a:spcPts val="3900"/>
              </a:spcBef>
              <a:defRPr sz="3904"/>
            </a:pPr>
            <a:r>
              <a:t>使用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Virtual DOM</a:t>
            </a:r>
            <a:r>
              <a:t>來改善傳統DOM反應緩慢的問題</a:t>
            </a:r>
          </a:p>
          <a:p>
            <a:pPr marL="449326" indent="-449326" defTabSz="503555">
              <a:spcBef>
                <a:spcPts val="3900"/>
              </a:spcBef>
              <a:defRPr sz="3904"/>
            </a:pPr>
            <a:r>
              <a:t>主要處理前端MVC架構之中有關於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View</a:t>
            </a:r>
            <a:r>
              <a:t>的部分－也就是處理UI的介面部分</a:t>
            </a:r>
          </a:p>
          <a:p>
            <a:pPr marL="449326" indent="-449326" defTabSz="503555">
              <a:spcBef>
                <a:spcPts val="3900"/>
              </a:spcBef>
              <a:defRPr sz="3904"/>
            </a:pPr>
            <a:r>
              <a:t>藉由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JSX</a:t>
            </a:r>
            <a:r>
              <a:t>語法，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把HTML結合到JS</a:t>
            </a:r>
            <a:r>
              <a:t>，構成component-based開發</a:t>
            </a:r>
          </a:p>
          <a:p>
            <a:pPr marL="449326" indent="-449326" defTabSz="503555">
              <a:spcBef>
                <a:spcPts val="3900"/>
              </a:spcBef>
              <a:defRPr sz="3904"/>
            </a:pPr>
            <a:r>
              <a:t>React與另一個Facebook提出的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Flux</a:t>
            </a:r>
            <a:r>
              <a:t>單向資料流架構搭配處理資料(Model)模型，形成MV*架構</a:t>
            </a:r>
          </a:p>
          <a:p>
            <a:pPr marL="449326" indent="-449326" defTabSz="503555">
              <a:spcBef>
                <a:spcPts val="3900"/>
              </a:spcBef>
              <a:defRPr sz="3904"/>
            </a:pPr>
            <a:r>
              <a:t>事實上，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React＋Flux</a:t>
            </a:r>
            <a:r>
              <a:t>的架構是一個全新的單方向資料連結架構，與傳統的MVC雙向資料連結架構不同，更適合於大型複雜的前端專案開發</a:t>
            </a:r>
          </a:p>
        </p:txBody>
      </p:sp>
      <p:pic>
        <p:nvPicPr>
          <p:cNvPr id="153" name="螢幕快照 2015-12-03 下午8.22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3982" y="4969940"/>
            <a:ext cx="4906435" cy="509636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54" name="Shape 154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import/export</a:t>
            </a:r>
          </a:p>
        </p:txBody>
      </p:sp>
      <p:sp>
        <p:nvSpPr>
          <p:cNvPr id="332" name="Shape 33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exports與import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xfrm>
            <a:off x="515928" y="4194555"/>
            <a:ext cx="23050501" cy="6620048"/>
          </a:xfrm>
          <a:prstGeom prst="rect">
            <a:avLst/>
          </a:prstGeom>
        </p:spPr>
        <p:txBody>
          <a:bodyPr/>
          <a:lstStyle/>
          <a:p>
            <a:pPr marL="729234" indent="-729234" defTabSz="817244">
              <a:spcBef>
                <a:spcPts val="3900"/>
              </a:spcBef>
              <a:defRPr sz="6336"/>
            </a:pPr>
            <a:r>
              <a:t>ES6的模組化指令，除了之前用到的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import</a:t>
            </a:r>
            <a:r>
              <a:t>，另一個就是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</a:p>
          <a:p>
            <a:pPr marL="729234" indent="-729234" defTabSz="817244">
              <a:spcBef>
                <a:spcPts val="3900"/>
              </a:spcBef>
              <a:defRPr sz="6336"/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import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</a:t>
            </a:r>
            <a:r>
              <a:t>這一對指令，與Node.js裡面的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require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module.exports</a:t>
            </a:r>
            <a:r>
              <a:t>指令功能類似。但是ES6的import與export，比起Node.js的require與module.exports功能更多，語法也更精簡</a:t>
            </a:r>
          </a:p>
        </p:txBody>
      </p:sp>
      <p:sp>
        <p:nvSpPr>
          <p:cNvPr id="336" name="Shape 33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exports與import</a:t>
            </a:r>
          </a:p>
        </p:txBody>
      </p:sp>
      <p:sp>
        <p:nvSpPr>
          <p:cNvPr id="339" name="Shape 339"/>
          <p:cNvSpPr/>
          <p:nvPr>
            <p:ph type="body" sz="quarter" idx="1"/>
          </p:nvPr>
        </p:nvSpPr>
        <p:spPr>
          <a:xfrm>
            <a:off x="666750" y="2309159"/>
            <a:ext cx="23050500" cy="1393826"/>
          </a:xfrm>
          <a:prstGeom prst="rect">
            <a:avLst/>
          </a:prstGeom>
        </p:spPr>
        <p:txBody>
          <a:bodyPr/>
          <a:lstStyle>
            <a:lvl1pPr marL="618743" indent="-618743" defTabSz="693419">
              <a:spcBef>
                <a:spcPts val="3300"/>
              </a:spcBef>
              <a:defRPr sz="5376"/>
            </a:lvl1pPr>
          </a:lstStyle>
          <a:p>
            <a:pPr/>
            <a:r>
              <a:t>ES6的import指令可以針對一個檔案裡面有一個export或多個export進行管理</a:t>
            </a:r>
          </a:p>
        </p:txBody>
      </p:sp>
      <p:sp>
        <p:nvSpPr>
          <p:cNvPr id="340" name="Shape 34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43" name="Group 343"/>
          <p:cNvGrpSpPr/>
          <p:nvPr/>
        </p:nvGrpSpPr>
        <p:grpSpPr>
          <a:xfrm>
            <a:off x="2340290" y="3920833"/>
            <a:ext cx="9587038" cy="2766229"/>
            <a:chOff x="0" y="0"/>
            <a:chExt cx="9587036" cy="2766228"/>
          </a:xfrm>
        </p:grpSpPr>
        <p:pic>
          <p:nvPicPr>
            <p:cNvPr id="341" name="螢幕快照 2016-02-15 下午8.21.40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29803"/>
              <a:ext cx="8159064" cy="27364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2" name="Shape 342"/>
            <p:cNvSpPr/>
            <p:nvPr/>
          </p:nvSpPr>
          <p:spPr>
            <a:xfrm>
              <a:off x="8096820" y="0"/>
              <a:ext cx="1490217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math.js</a:t>
              </a:r>
            </a:p>
          </p:txBody>
        </p:sp>
      </p:grpSp>
      <p:sp>
        <p:nvSpPr>
          <p:cNvPr id="344" name="Shape 344"/>
          <p:cNvSpPr/>
          <p:nvPr/>
        </p:nvSpPr>
        <p:spPr>
          <a:xfrm>
            <a:off x="666750" y="7245901"/>
            <a:ext cx="23050500" cy="2292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530352" indent="-530352" algn="l" defTabSz="594360">
              <a:lnSpc>
                <a:spcPct val="120000"/>
              </a:lnSpc>
              <a:spcBef>
                <a:spcPts val="2800"/>
              </a:spcBef>
              <a:buSzPct val="82000"/>
              <a:buChar char="•"/>
              <a:defRPr sz="4608"/>
            </a:pPr>
            <a:r>
              <a:t>假設一個math.js檔案裡有兩個export，在使用時可以個別import，也可以一次全部import</a:t>
            </a:r>
          </a:p>
          <a:p>
            <a:pPr marL="530352" indent="-530352" algn="l" defTabSz="594360">
              <a:lnSpc>
                <a:spcPct val="120000"/>
              </a:lnSpc>
              <a:spcBef>
                <a:spcPts val="2800"/>
              </a:spcBef>
              <a:buSzPct val="82000"/>
              <a:buChar char="•"/>
              <a:defRPr sz="4608"/>
            </a:pPr>
            <a:r>
              <a:t>必須注意的是，在使用時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必須知道原本export變數的名稱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838691" y="9926427"/>
            <a:ext cx="11419483" cy="2705596"/>
            <a:chOff x="0" y="0"/>
            <a:chExt cx="11419482" cy="2705595"/>
          </a:xfrm>
        </p:grpSpPr>
        <p:pic>
          <p:nvPicPr>
            <p:cNvPr id="345" name="螢幕快照 2016-02-15 下午8.23.5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702440"/>
              <a:ext cx="11367901" cy="20031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6" name="Shape 346"/>
            <p:cNvSpPr/>
            <p:nvPr/>
          </p:nvSpPr>
          <p:spPr>
            <a:xfrm>
              <a:off x="7904956" y="0"/>
              <a:ext cx="3514527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app_import_all.js</a:t>
              </a:r>
            </a:p>
          </p:txBody>
        </p:sp>
      </p:grpSp>
      <p:grpSp>
        <p:nvGrpSpPr>
          <p:cNvPr id="350" name="Group 350"/>
          <p:cNvGrpSpPr/>
          <p:nvPr/>
        </p:nvGrpSpPr>
        <p:grpSpPr>
          <a:xfrm>
            <a:off x="12773445" y="10096921"/>
            <a:ext cx="10853571" cy="2200638"/>
            <a:chOff x="0" y="0"/>
            <a:chExt cx="10853569" cy="2200636"/>
          </a:xfrm>
        </p:grpSpPr>
        <p:pic>
          <p:nvPicPr>
            <p:cNvPr id="348" name="螢幕快照 2016-02-15 下午8.25.0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49914"/>
              <a:ext cx="10788099" cy="1450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9" name="Shape 349"/>
            <p:cNvSpPr/>
            <p:nvPr/>
          </p:nvSpPr>
          <p:spPr>
            <a:xfrm>
              <a:off x="6769527" y="0"/>
              <a:ext cx="4084043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app_import_multi.js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exports與import</a:t>
            </a:r>
          </a:p>
        </p:txBody>
      </p:sp>
      <p:sp>
        <p:nvSpPr>
          <p:cNvPr id="353" name="Shape 353"/>
          <p:cNvSpPr/>
          <p:nvPr>
            <p:ph type="body" sz="half" idx="1"/>
          </p:nvPr>
        </p:nvSpPr>
        <p:spPr>
          <a:xfrm>
            <a:off x="673100" y="2309159"/>
            <a:ext cx="23050500" cy="2931258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如果一次只export一個變數，可以用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export default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優點是使用簡單，使用時可以不用知道原本export變數的名稱而另行命名</a:t>
            </a:r>
          </a:p>
        </p:txBody>
      </p:sp>
      <p:sp>
        <p:nvSpPr>
          <p:cNvPr id="354" name="Shape 35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7" name="Group 357"/>
          <p:cNvGrpSpPr/>
          <p:nvPr/>
        </p:nvGrpSpPr>
        <p:grpSpPr>
          <a:xfrm>
            <a:off x="6759809" y="9612084"/>
            <a:ext cx="14194564" cy="1475171"/>
            <a:chOff x="0" y="0"/>
            <a:chExt cx="14194563" cy="1475170"/>
          </a:xfrm>
        </p:grpSpPr>
        <p:pic>
          <p:nvPicPr>
            <p:cNvPr id="355" name="螢幕快照 2016-02-15 下午8.29.2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2933"/>
              <a:ext cx="10113680" cy="14222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Shape 356"/>
            <p:cNvSpPr/>
            <p:nvPr/>
          </p:nvSpPr>
          <p:spPr>
            <a:xfrm>
              <a:off x="9992699" y="0"/>
              <a:ext cx="4201865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app_import_single.js</a:t>
              </a:r>
            </a:p>
          </p:txBody>
        </p:sp>
      </p:grpSp>
      <p:grpSp>
        <p:nvGrpSpPr>
          <p:cNvPr id="360" name="Group 360"/>
          <p:cNvGrpSpPr/>
          <p:nvPr/>
        </p:nvGrpSpPr>
        <p:grpSpPr>
          <a:xfrm>
            <a:off x="7868250" y="6648524"/>
            <a:ext cx="9565301" cy="2071360"/>
            <a:chOff x="0" y="0"/>
            <a:chExt cx="9565299" cy="2071359"/>
          </a:xfrm>
        </p:grpSpPr>
        <p:pic>
          <p:nvPicPr>
            <p:cNvPr id="358" name="螢幕快照 2016-02-15 下午8.29.0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512781" cy="2071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9" name="Shape 359"/>
            <p:cNvSpPr/>
            <p:nvPr/>
          </p:nvSpPr>
          <p:spPr>
            <a:xfrm>
              <a:off x="8498251" y="46200"/>
              <a:ext cx="1067049" cy="6858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log.js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測試環境建立</a:t>
            </a:r>
          </a:p>
        </p:txBody>
      </p:sp>
      <p:sp>
        <p:nvSpPr>
          <p:cNvPr id="363" name="Shape 363"/>
          <p:cNvSpPr/>
          <p:nvPr>
            <p:ph type="body" idx="1"/>
          </p:nvPr>
        </p:nvSpPr>
        <p:spPr>
          <a:xfrm>
            <a:off x="673100" y="2309159"/>
            <a:ext cx="13345437" cy="10390841"/>
          </a:xfrm>
          <a:prstGeom prst="rect">
            <a:avLst/>
          </a:prstGeom>
        </p:spPr>
        <p:txBody>
          <a:bodyPr/>
          <a:lstStyle/>
          <a:p>
            <a:pPr marL="574547" indent="-574547" defTabSz="643889">
              <a:spcBef>
                <a:spcPts val="3100"/>
              </a:spcBef>
              <a:defRPr sz="4992"/>
            </a:pPr>
            <a:r>
              <a:t>Node.js不支援ES6的import與export模組化指令(只支援自己的require與module.exports)，所以在測試時，不能使用node環境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在J3_ImportAndExport範例，我們建立了一個測試環境，裡面已經實現安裝了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babel-cli</a:t>
            </a:r>
            <a:r>
              <a:t>, 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babel-preset-es2015</a:t>
            </a:r>
            <a:r>
              <a:t>這兩個套件</a:t>
            </a:r>
          </a:p>
          <a:p>
            <a:pPr marL="574547" indent="-574547" defTabSz="643889">
              <a:spcBef>
                <a:spcPts val="3100"/>
              </a:spcBef>
              <a:defRPr sz="4992"/>
            </a:pPr>
            <a:r>
              <a:t>為了讓babel處理es2015，必須建立一個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.babelrc</a:t>
            </a:r>
            <a:r>
              <a:t>檔案，內含”presets”:[“es2015]的設定</a:t>
            </a:r>
          </a:p>
        </p:txBody>
      </p:sp>
      <p:sp>
        <p:nvSpPr>
          <p:cNvPr id="364" name="Shape 36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5" name="螢幕快照 2016-02-15 下午8.36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96150" y="764457"/>
            <a:ext cx="7259754" cy="8845624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15991563" y="3594724"/>
            <a:ext cx="6496855" cy="1133929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7" name="螢幕快照 2016-02-15 下午8.38.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61047" y="11032195"/>
            <a:ext cx="4781350" cy="139382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hape 368"/>
          <p:cNvSpPr/>
          <p:nvPr/>
        </p:nvSpPr>
        <p:spPr>
          <a:xfrm>
            <a:off x="20000709" y="193852"/>
            <a:ext cx="2600227" cy="6858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package.json</a:t>
            </a:r>
          </a:p>
        </p:txBody>
      </p:sp>
      <p:sp>
        <p:nvSpPr>
          <p:cNvPr id="369" name="Shape 369"/>
          <p:cNvSpPr/>
          <p:nvPr/>
        </p:nvSpPr>
        <p:spPr>
          <a:xfrm>
            <a:off x="18792372" y="10424720"/>
            <a:ext cx="1658641" cy="6858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.babelrc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測試環境建立</a:t>
            </a:r>
          </a:p>
        </p:txBody>
      </p:sp>
      <p:sp>
        <p:nvSpPr>
          <p:cNvPr id="372" name="Shape 372"/>
          <p:cNvSpPr/>
          <p:nvPr>
            <p:ph type="body" sz="half" idx="1"/>
          </p:nvPr>
        </p:nvSpPr>
        <p:spPr>
          <a:xfrm>
            <a:off x="666750" y="3431811"/>
            <a:ext cx="23050500" cy="3081150"/>
          </a:xfrm>
          <a:prstGeom prst="rect">
            <a:avLst/>
          </a:prstGeom>
        </p:spPr>
        <p:txBody>
          <a:bodyPr/>
          <a:lstStyle/>
          <a:p>
            <a:pPr/>
            <a:r>
              <a:t>完成之前的設定，就可以直接在命令列輸入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babel-node</a:t>
            </a:r>
            <a:r>
              <a:t>指令緊接著待測試的js檔案名稱，即可開始測試</a:t>
            </a:r>
          </a:p>
        </p:txBody>
      </p:sp>
      <p:pic>
        <p:nvPicPr>
          <p:cNvPr id="373" name="螢幕快照 2016-02-15 下午8.40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7766" y="6889750"/>
            <a:ext cx="19528468" cy="3009524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練習3－import/export</a:t>
            </a:r>
          </a:p>
        </p:txBody>
      </p:sp>
      <p:sp>
        <p:nvSpPr>
          <p:cNvPr id="377" name="Shape 377"/>
          <p:cNvSpPr/>
          <p:nvPr>
            <p:ph type="body" idx="1"/>
          </p:nvPr>
        </p:nvSpPr>
        <p:spPr>
          <a:xfrm>
            <a:off x="1885564" y="2129534"/>
            <a:ext cx="16647000" cy="10390842"/>
          </a:xfrm>
          <a:prstGeom prst="rect">
            <a:avLst/>
          </a:prstGeom>
        </p:spPr>
        <p:txBody>
          <a:bodyPr/>
          <a:lstStyle/>
          <a:p>
            <a:pPr/>
            <a:r>
              <a:t>練習使用babel-cli與babel-preset-es2015進行es6的模組化指令測試</a:t>
            </a:r>
          </a:p>
        </p:txBody>
      </p:sp>
      <p:sp>
        <p:nvSpPr>
          <p:cNvPr id="378" name="Shape 37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模組化開發</a:t>
            </a:r>
          </a:p>
        </p:txBody>
      </p:sp>
      <p:sp>
        <p:nvSpPr>
          <p:cNvPr id="381" name="Shape 38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螢幕快照 2016-02-15 上午6.37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29097" y="2567126"/>
            <a:ext cx="6436312" cy="8581748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模組化專案</a:t>
            </a:r>
          </a:p>
        </p:txBody>
      </p:sp>
      <p:sp>
        <p:nvSpPr>
          <p:cNvPr id="385" name="Shape 385"/>
          <p:cNvSpPr/>
          <p:nvPr>
            <p:ph type="body" sz="half" idx="1"/>
          </p:nvPr>
        </p:nvSpPr>
        <p:spPr>
          <a:xfrm>
            <a:off x="1077254" y="3327970"/>
            <a:ext cx="15959551" cy="8353219"/>
          </a:xfrm>
          <a:prstGeom prst="rect">
            <a:avLst/>
          </a:prstGeom>
        </p:spPr>
        <p:txBody>
          <a:bodyPr/>
          <a:lstStyle/>
          <a:p>
            <a:pPr marL="626110" indent="-626110" defTabSz="701675">
              <a:spcBef>
                <a:spcPts val="3400"/>
              </a:spcBef>
              <a:defRPr sz="5440"/>
            </a:pPr>
            <a:r>
              <a:t>React使用ES6的模組化指令來實現元件化的(component-based)開發方式</a:t>
            </a:r>
          </a:p>
          <a:p>
            <a:pPr marL="626110" indent="-626110" defTabSz="701675">
              <a:spcBef>
                <a:spcPts val="3400"/>
              </a:spcBef>
              <a:defRPr sz="5440"/>
            </a:pPr>
            <a:r>
              <a:t>開始學習模組化開發，先把HelloWorld的指令放到另一個元件裡面</a:t>
            </a:r>
          </a:p>
          <a:p>
            <a:pPr marL="626110" indent="-626110" defTabSz="701675">
              <a:spcBef>
                <a:spcPts val="3400"/>
              </a:spcBef>
              <a:defRPr sz="5440"/>
            </a:pPr>
            <a:r>
              <a:t>首先修改專案架構，在src目錄建立一個components目錄，在裡面建立一個app.js開發元件模組</a:t>
            </a:r>
          </a:p>
        </p:txBody>
      </p:sp>
      <p:sp>
        <p:nvSpPr>
          <p:cNvPr id="386" name="Shape 386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7" name="Shape 387"/>
          <p:cNvSpPr/>
          <p:nvPr/>
        </p:nvSpPr>
        <p:spPr>
          <a:xfrm>
            <a:off x="19047984" y="5435268"/>
            <a:ext cx="3892532" cy="1965238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xfrm>
            <a:off x="-9540" y="-2989"/>
            <a:ext cx="11693758" cy="1393826"/>
          </a:xfrm>
          <a:prstGeom prst="rect">
            <a:avLst/>
          </a:prstGeom>
        </p:spPr>
        <p:txBody>
          <a:bodyPr/>
          <a:lstStyle/>
          <a:p>
            <a:pPr/>
            <a:r>
              <a:t>修改app.js與index.js</a:t>
            </a:r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xfrm>
            <a:off x="673100" y="2309159"/>
            <a:ext cx="23050500" cy="2608660"/>
          </a:xfrm>
          <a:prstGeom prst="rect">
            <a:avLst/>
          </a:prstGeom>
        </p:spPr>
        <p:txBody>
          <a:bodyPr/>
          <a:lstStyle/>
          <a:p>
            <a:pPr/>
            <a:r>
              <a:t>由於只export一個類別，使用export default較為簡單</a:t>
            </a:r>
          </a:p>
        </p:txBody>
      </p:sp>
      <p:sp>
        <p:nvSpPr>
          <p:cNvPr id="391" name="Shape 39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4" name="Group 394"/>
          <p:cNvGrpSpPr/>
          <p:nvPr/>
        </p:nvGrpSpPr>
        <p:grpSpPr>
          <a:xfrm>
            <a:off x="843111" y="5218570"/>
            <a:ext cx="10680889" cy="6376731"/>
            <a:chOff x="0" y="0"/>
            <a:chExt cx="10680888" cy="6376730"/>
          </a:xfrm>
        </p:grpSpPr>
        <p:pic>
          <p:nvPicPr>
            <p:cNvPr id="392" name="螢幕快照 2016-02-15 上午6.55.3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17570"/>
              <a:ext cx="10665880" cy="57591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Shape 393"/>
            <p:cNvSpPr/>
            <p:nvPr/>
          </p:nvSpPr>
          <p:spPr>
            <a:xfrm>
              <a:off x="9204500" y="0"/>
              <a:ext cx="1476389" cy="8255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app.js</a:t>
              </a: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12124026" y="5218570"/>
            <a:ext cx="10705848" cy="4875814"/>
            <a:chOff x="0" y="0"/>
            <a:chExt cx="10705846" cy="4875813"/>
          </a:xfrm>
        </p:grpSpPr>
        <p:pic>
          <p:nvPicPr>
            <p:cNvPr id="395" name="螢幕快照 2016-02-15 上午6.55.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587469"/>
              <a:ext cx="10665880" cy="4288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6" name="Shape 396"/>
            <p:cNvSpPr/>
            <p:nvPr/>
          </p:nvSpPr>
          <p:spPr>
            <a:xfrm>
              <a:off x="8772432" y="0"/>
              <a:ext cx="1933415" cy="825501"/>
            </a:xfrm>
            <a:prstGeom prst="rect">
              <a:avLst/>
            </a:prstGeom>
            <a:solidFill>
              <a:schemeClr val="accent6">
                <a:satOff val="1848"/>
                <a:lumOff val="-1526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index.js</a:t>
              </a:r>
            </a:p>
          </p:txBody>
        </p:sp>
      </p:grpSp>
      <p:grpSp>
        <p:nvGrpSpPr>
          <p:cNvPr id="400" name="Group 400"/>
          <p:cNvGrpSpPr/>
          <p:nvPr/>
        </p:nvGrpSpPr>
        <p:grpSpPr>
          <a:xfrm>
            <a:off x="868039" y="7089680"/>
            <a:ext cx="19875094" cy="1019734"/>
            <a:chOff x="0" y="0"/>
            <a:chExt cx="19875093" cy="1019733"/>
          </a:xfrm>
        </p:grpSpPr>
        <p:sp>
          <p:nvSpPr>
            <p:cNvPr id="398" name="Shape 398"/>
            <p:cNvSpPr/>
            <p:nvPr/>
          </p:nvSpPr>
          <p:spPr>
            <a:xfrm>
              <a:off x="0" y="501684"/>
              <a:ext cx="10160998" cy="51805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11263707" y="0"/>
              <a:ext cx="8611387" cy="518049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誰在使用？</a:t>
            </a:r>
          </a:p>
        </p:txBody>
      </p:sp>
      <p:pic>
        <p:nvPicPr>
          <p:cNvPr id="1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9520" y="4215301"/>
            <a:ext cx="2876420" cy="2876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13526" y="4215301"/>
            <a:ext cx="2876420" cy="2876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487533" y="4215301"/>
            <a:ext cx="3460353" cy="2876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9520" y="9020564"/>
            <a:ext cx="2876420" cy="2876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60140" y="9020564"/>
            <a:ext cx="2876420" cy="2876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79499" y="9020564"/>
            <a:ext cx="2876420" cy="287641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測試結果</a:t>
            </a:r>
          </a:p>
        </p:txBody>
      </p:sp>
      <p:sp>
        <p:nvSpPr>
          <p:cNvPr id="403" name="Shape 403"/>
          <p:cNvSpPr/>
          <p:nvPr>
            <p:ph type="body" idx="1"/>
          </p:nvPr>
        </p:nvSpPr>
        <p:spPr>
          <a:xfrm>
            <a:off x="673100" y="2309159"/>
            <a:ext cx="14461423" cy="10390841"/>
          </a:xfrm>
          <a:prstGeom prst="rect">
            <a:avLst/>
          </a:prstGeom>
        </p:spPr>
        <p:txBody>
          <a:bodyPr/>
          <a:lstStyle/>
          <a:p>
            <a:pPr/>
            <a:r>
              <a:t>使用import與export，很簡單的就完成最簡單的模組化開發</a:t>
            </a:r>
          </a:p>
          <a:p>
            <a:pPr/>
            <a:r>
              <a:t>結果測試OK</a:t>
            </a:r>
          </a:p>
        </p:txBody>
      </p:sp>
      <p:sp>
        <p:nvSpPr>
          <p:cNvPr id="404" name="Shape 40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5" name="螢幕快照 2016-02-15 下午8.47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66669" y="5751755"/>
            <a:ext cx="5813206" cy="2212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元件(Component)</a:t>
            </a:r>
          </a:p>
        </p:txBody>
      </p:sp>
      <p:sp>
        <p:nvSpPr>
          <p:cNvPr id="408" name="Shape 4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React定義元件的方法有兩種</a:t>
            </a:r>
          </a:p>
          <a:p>
            <a:pPr lvl="1"/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Functional component</a:t>
            </a:r>
            <a:r>
              <a:t>－React最新提供的方式，資源需求少，官方建議用來定義負責排版的元件，屬於沒有狀態變數(state)的元件</a:t>
            </a:r>
          </a:p>
          <a:p>
            <a:pPr lvl="1"/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Class component</a:t>
            </a:r>
            <a:r>
              <a:t>－資源需求較多，官方建議用來定義內涵邏輯判斷與資料儲存的元件，屬於有狀態變數(state)的元件</a:t>
            </a:r>
          </a:p>
        </p:txBody>
      </p:sp>
      <p:sp>
        <p:nvSpPr>
          <p:cNvPr id="409" name="Shape 40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Functional component</a:t>
            </a:r>
          </a:p>
        </p:txBody>
      </p:sp>
      <p:sp>
        <p:nvSpPr>
          <p:cNvPr id="412" name="Shape 412"/>
          <p:cNvSpPr/>
          <p:nvPr>
            <p:ph type="body" sz="half" idx="1"/>
          </p:nvPr>
        </p:nvSpPr>
        <p:spPr>
          <a:xfrm>
            <a:off x="666750" y="2511236"/>
            <a:ext cx="23050500" cy="3378039"/>
          </a:xfrm>
          <a:prstGeom prst="rect">
            <a:avLst/>
          </a:prstGeom>
        </p:spPr>
        <p:txBody>
          <a:bodyPr/>
          <a:lstStyle/>
          <a:p>
            <a:pPr marL="552450" indent="-552450" defTabSz="619125">
              <a:spcBef>
                <a:spcPts val="3000"/>
              </a:spcBef>
              <a:defRPr sz="4800"/>
            </a:pPr>
            <a:r>
              <a:t>利用函數來定義元件，定義之後的使用方法，與類別元件相同。主要的的限制是函數元件無法處理資料，優點是語法簡單</a:t>
            </a:r>
          </a:p>
          <a:p>
            <a:pPr marL="552450" indent="-552450" defTabSz="619125">
              <a:spcBef>
                <a:spcPts val="3000"/>
              </a:spcBef>
              <a:defRPr sz="4800"/>
            </a:pPr>
            <a:r>
              <a:t>我們使用箭頭函數定義一個函數元件，裡面只有簡單的排版顯示</a:t>
            </a:r>
          </a:p>
        </p:txBody>
      </p:sp>
      <p:pic>
        <p:nvPicPr>
          <p:cNvPr id="413" name="螢幕快照 2016-02-16 上午9.0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2898" y="6138595"/>
            <a:ext cx="9660869" cy="2731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螢幕快照 2016-02-16 上午9.03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8722" y="9318923"/>
            <a:ext cx="9829221" cy="3883644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練習4－Hello Module</a:t>
            </a:r>
          </a:p>
        </p:txBody>
      </p:sp>
      <p:sp>
        <p:nvSpPr>
          <p:cNvPr id="418" name="Shape 418"/>
          <p:cNvSpPr/>
          <p:nvPr>
            <p:ph type="body" idx="1"/>
          </p:nvPr>
        </p:nvSpPr>
        <p:spPr>
          <a:xfrm>
            <a:off x="1885564" y="2129534"/>
            <a:ext cx="17739831" cy="10390842"/>
          </a:xfrm>
          <a:prstGeom prst="rect">
            <a:avLst/>
          </a:prstGeom>
        </p:spPr>
        <p:txBody>
          <a:bodyPr/>
          <a:lstStyle/>
          <a:p>
            <a:pPr/>
            <a:r>
              <a:t>練習使用import與export default，把你的程式分拆成兩個js檔案</a:t>
            </a:r>
          </a:p>
          <a:p>
            <a:pPr/>
            <a:r>
              <a:t>練習使用函數元件與類別元件實現模組化開發</a:t>
            </a:r>
          </a:p>
        </p:txBody>
      </p:sp>
      <p:sp>
        <p:nvSpPr>
          <p:cNvPr id="419" name="Shape 419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元件化開發</a:t>
            </a:r>
          </a:p>
        </p:txBody>
      </p:sp>
      <p:sp>
        <p:nvSpPr>
          <p:cNvPr id="422" name="Shape 42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元件化開發</a:t>
            </a:r>
          </a:p>
        </p:txBody>
      </p:sp>
      <p:sp>
        <p:nvSpPr>
          <p:cNvPr id="425" name="Shape 425"/>
          <p:cNvSpPr/>
          <p:nvPr>
            <p:ph type="body" sz="half" idx="1"/>
          </p:nvPr>
        </p:nvSpPr>
        <p:spPr>
          <a:xfrm>
            <a:off x="673100" y="2309159"/>
            <a:ext cx="9579203" cy="10390841"/>
          </a:xfrm>
          <a:prstGeom prst="rect">
            <a:avLst/>
          </a:prstGeom>
        </p:spPr>
        <p:txBody>
          <a:bodyPr/>
          <a:lstStyle/>
          <a:p>
            <a:pPr marL="456691" indent="-456691" defTabSz="511809">
              <a:spcBef>
                <a:spcPts val="2400"/>
              </a:spcBef>
              <a:defRPr sz="3968"/>
            </a:pPr>
            <a:r>
              <a:t>React號稱元件開發框架，因此非常適合於開發含有重複使用元件的網頁</a:t>
            </a:r>
          </a:p>
          <a:p>
            <a:pPr marL="456691" indent="-456691" defTabSz="511809">
              <a:spcBef>
                <a:spcPts val="2400"/>
              </a:spcBef>
              <a:defRPr sz="3968"/>
            </a:pPr>
            <a:r>
              <a:t>右圖是一個YouTube影片播放軟體，下面的播放區域，大致可以粗分為五個區域，分別是</a:t>
            </a:r>
          </a:p>
          <a:p>
            <a:pPr lvl="1" marL="1322832" indent="-661416" defTabSz="511809">
              <a:spcBef>
                <a:spcPts val="2400"/>
              </a:spcBef>
              <a:buSzPct val="100000"/>
              <a:buAutoNum type="circleNumDbPlain" startAt="1"/>
              <a:defRPr sz="3968"/>
            </a:pPr>
            <a:r>
              <a:t>最外面的包裝元件</a:t>
            </a:r>
          </a:p>
          <a:p>
            <a:pPr lvl="1" marL="1322832" indent="-661416" defTabSz="511809">
              <a:spcBef>
                <a:spcPts val="2400"/>
              </a:spcBef>
              <a:buSzPct val="100000"/>
              <a:buAutoNum type="circleNumDbPlain" startAt="1"/>
              <a:defRPr sz="3968"/>
            </a:pPr>
            <a:r>
              <a:t>上面的搜尋元件</a:t>
            </a:r>
          </a:p>
          <a:p>
            <a:pPr lvl="1" marL="1322832" indent="-661416" defTabSz="511809">
              <a:spcBef>
                <a:spcPts val="2400"/>
              </a:spcBef>
              <a:buSzPct val="100000"/>
              <a:buAutoNum type="circleNumDbPlain" startAt="1"/>
              <a:defRPr sz="3968"/>
            </a:pPr>
            <a:r>
              <a:t>左邊的播放元件</a:t>
            </a:r>
          </a:p>
          <a:p>
            <a:pPr lvl="1" marL="1322832" indent="-661416" defTabSz="511809">
              <a:spcBef>
                <a:spcPts val="2400"/>
              </a:spcBef>
              <a:buSzPct val="100000"/>
              <a:buAutoNum type="circleNumDbPlain" startAt="1"/>
              <a:defRPr sz="3968"/>
            </a:pPr>
            <a:r>
              <a:t>右邊的選擇列表元件</a:t>
            </a:r>
          </a:p>
          <a:p>
            <a:pPr lvl="1" marL="1322832" indent="-661416" defTabSz="511809">
              <a:spcBef>
                <a:spcPts val="2400"/>
              </a:spcBef>
              <a:buSzPct val="100000"/>
              <a:buAutoNum type="circleNumDbPlain" startAt="1"/>
              <a:defRPr sz="3968"/>
            </a:pPr>
            <a:r>
              <a:t>選擇列表內部的選擇項目元件</a:t>
            </a:r>
          </a:p>
        </p:txBody>
      </p:sp>
      <p:pic>
        <p:nvPicPr>
          <p:cNvPr id="426" name="螢幕快照 2016-02-16 上午8.3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84665" y="2533421"/>
            <a:ext cx="13428725" cy="99423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9" name="Group 429"/>
          <p:cNvGrpSpPr/>
          <p:nvPr/>
        </p:nvGrpSpPr>
        <p:grpSpPr>
          <a:xfrm>
            <a:off x="11522447" y="4087207"/>
            <a:ext cx="11353160" cy="7642243"/>
            <a:chOff x="0" y="0"/>
            <a:chExt cx="11353158" cy="7642242"/>
          </a:xfrm>
        </p:grpSpPr>
        <p:sp>
          <p:nvSpPr>
            <p:cNvPr id="427" name="Shape 427"/>
            <p:cNvSpPr/>
            <p:nvPr/>
          </p:nvSpPr>
          <p:spPr>
            <a:xfrm>
              <a:off x="325910" y="0"/>
              <a:ext cx="11027249" cy="764224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0" y="107250"/>
              <a:ext cx="802165" cy="808828"/>
            </a:xfrm>
            <a:prstGeom prst="ellipse">
              <a:avLst/>
            </a:prstGeom>
            <a:solidFill>
              <a:srgbClr val="AB180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12688977" y="4179773"/>
            <a:ext cx="8490554" cy="898035"/>
            <a:chOff x="0" y="0"/>
            <a:chExt cx="8490553" cy="898033"/>
          </a:xfrm>
        </p:grpSpPr>
        <p:sp>
          <p:nvSpPr>
            <p:cNvPr id="430" name="Shape 430"/>
            <p:cNvSpPr/>
            <p:nvPr/>
          </p:nvSpPr>
          <p:spPr>
            <a:xfrm>
              <a:off x="529547" y="0"/>
              <a:ext cx="7961007" cy="898034"/>
            </a:xfrm>
            <a:prstGeom prst="rect">
              <a:avLst/>
            </a:prstGeom>
            <a:noFill/>
            <a:ln w="63500" cap="flat">
              <a:solidFill>
                <a:srgbClr val="008F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0" y="14684"/>
              <a:ext cx="802165" cy="808828"/>
            </a:xfrm>
            <a:prstGeom prst="ellipse">
              <a:avLst/>
            </a:prstGeom>
            <a:solidFill>
              <a:srgbClr val="00905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12000840" y="5137536"/>
            <a:ext cx="6463540" cy="6257908"/>
            <a:chOff x="0" y="0"/>
            <a:chExt cx="6463539" cy="6257907"/>
          </a:xfrm>
        </p:grpSpPr>
        <p:sp>
          <p:nvSpPr>
            <p:cNvPr id="433" name="Shape 433"/>
            <p:cNvSpPr/>
            <p:nvPr/>
          </p:nvSpPr>
          <p:spPr>
            <a:xfrm>
              <a:off x="356751" y="0"/>
              <a:ext cx="6106789" cy="6257908"/>
            </a:xfrm>
            <a:prstGeom prst="rect">
              <a:avLst/>
            </a:prstGeom>
            <a:noFill/>
            <a:ln w="635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0" y="1068820"/>
              <a:ext cx="802165" cy="81151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18614271" y="5137536"/>
            <a:ext cx="4181687" cy="5856877"/>
            <a:chOff x="0" y="0"/>
            <a:chExt cx="4181685" cy="5856876"/>
          </a:xfrm>
        </p:grpSpPr>
        <p:sp>
          <p:nvSpPr>
            <p:cNvPr id="436" name="Shape 436"/>
            <p:cNvSpPr/>
            <p:nvPr/>
          </p:nvSpPr>
          <p:spPr>
            <a:xfrm>
              <a:off x="0" y="0"/>
              <a:ext cx="3919635" cy="5541586"/>
            </a:xfrm>
            <a:prstGeom prst="rect">
              <a:avLst/>
            </a:prstGeom>
            <a:noFill/>
            <a:ln w="63500" cap="flat">
              <a:solidFill>
                <a:schemeClr val="accent3">
                  <a:satOff val="1837"/>
                  <a:lumOff val="-880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3379520" y="5048050"/>
              <a:ext cx="802166" cy="808827"/>
            </a:xfrm>
            <a:prstGeom prst="ellipse">
              <a:avLst/>
            </a:prstGeom>
            <a:solidFill>
              <a:schemeClr val="accent3">
                <a:satOff val="1837"/>
                <a:lumOff val="-8808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18810735" y="5204895"/>
            <a:ext cx="3526707" cy="1600855"/>
            <a:chOff x="0" y="0"/>
            <a:chExt cx="3526706" cy="1600854"/>
          </a:xfrm>
        </p:grpSpPr>
        <p:sp>
          <p:nvSpPr>
            <p:cNvPr id="439" name="Shape 439"/>
            <p:cNvSpPr/>
            <p:nvPr/>
          </p:nvSpPr>
          <p:spPr>
            <a:xfrm>
              <a:off x="0" y="0"/>
              <a:ext cx="3526707" cy="1257879"/>
            </a:xfrm>
            <a:prstGeom prst="rect">
              <a:avLst/>
            </a:prstGeom>
            <a:noFill/>
            <a:ln w="63500" cap="flat">
              <a:solidFill>
                <a:schemeClr val="accent2">
                  <a:satOff val="6651"/>
                  <a:lumOff val="-13575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Shape 440"/>
            <p:cNvSpPr/>
            <p:nvPr/>
          </p:nvSpPr>
          <p:spPr>
            <a:xfrm>
              <a:off x="2614595" y="792028"/>
              <a:ext cx="802166" cy="808827"/>
            </a:xfrm>
            <a:prstGeom prst="ellipse">
              <a:avLst/>
            </a:prstGeom>
            <a:solidFill>
              <a:schemeClr val="accent2">
                <a:satOff val="6651"/>
                <a:lumOff val="-1357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</a:t>
              </a:r>
            </a:p>
          </p:txBody>
        </p:sp>
      </p:grpSp>
      <p:sp>
        <p:nvSpPr>
          <p:cNvPr id="442" name="Shape 44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"/>
      <p:bldP build="whole" bldLvl="1" animBg="1" rev="0" advAuto="0" spid="435" grpId="3"/>
      <p:bldP build="whole" bldLvl="1" animBg="1" rev="0" advAuto="0" spid="432" grpId="2"/>
      <p:bldP build="whole" bldLvl="1" animBg="1" rev="0" advAuto="0" spid="441" grpId="5"/>
      <p:bldP build="whole" bldLvl="1" animBg="1" rev="0" advAuto="0" spid="438" grpId="4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學習重點</a:t>
            </a:r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xfrm>
            <a:off x="5603388" y="8096977"/>
            <a:ext cx="13177225" cy="3867794"/>
          </a:xfrm>
          <a:prstGeom prst="rect">
            <a:avLst/>
          </a:prstGeom>
        </p:spPr>
        <p:txBody>
          <a:bodyPr/>
          <a:lstStyle/>
          <a:p>
            <a:pPr marL="567181" indent="-567181" defTabSz="635634">
              <a:spcBef>
                <a:spcPts val="3000"/>
              </a:spcBef>
              <a:defRPr sz="4928"/>
            </a:pPr>
            <a:r>
              <a:t>如何建立元件－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外觀</a:t>
            </a:r>
            <a:r>
              <a:t>與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互動</a:t>
            </a:r>
            <a:r>
              <a:t>都設計在一起</a:t>
            </a:r>
          </a:p>
          <a:p>
            <a:pPr marL="567181" indent="-567181" defTabSz="635634">
              <a:spcBef>
                <a:spcPts val="3000"/>
              </a:spcBef>
              <a:defRPr sz="4928"/>
            </a:pPr>
            <a:r>
              <a:t>如何在元件之間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傳遞資料</a:t>
            </a:r>
          </a:p>
          <a:p>
            <a:pPr marL="567181" indent="-567181" defTabSz="635634">
              <a:spcBef>
                <a:spcPts val="3000"/>
              </a:spcBef>
              <a:defRPr sz="4928"/>
            </a:pPr>
            <a:r>
              <a:t>如何讓元件從外部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存取資料(State)</a:t>
            </a:r>
          </a:p>
        </p:txBody>
      </p:sp>
      <p:grpSp>
        <p:nvGrpSpPr>
          <p:cNvPr id="461" name="Group 461"/>
          <p:cNvGrpSpPr/>
          <p:nvPr/>
        </p:nvGrpSpPr>
        <p:grpSpPr>
          <a:xfrm>
            <a:off x="1401670" y="2977652"/>
            <a:ext cx="21580660" cy="3532510"/>
            <a:chOff x="0" y="0"/>
            <a:chExt cx="21580659" cy="3532508"/>
          </a:xfrm>
        </p:grpSpPr>
        <p:grpSp>
          <p:nvGrpSpPr>
            <p:cNvPr id="448" name="Group 448"/>
            <p:cNvGrpSpPr/>
            <p:nvPr/>
          </p:nvGrpSpPr>
          <p:grpSpPr>
            <a:xfrm>
              <a:off x="0" y="282608"/>
              <a:ext cx="4616657" cy="2967293"/>
              <a:chOff x="0" y="0"/>
              <a:chExt cx="4616656" cy="2967292"/>
            </a:xfrm>
          </p:grpSpPr>
          <p:sp>
            <p:nvSpPr>
              <p:cNvPr id="446" name="Shape 446"/>
              <p:cNvSpPr/>
              <p:nvPr/>
            </p:nvSpPr>
            <p:spPr>
              <a:xfrm>
                <a:off x="0" y="0"/>
                <a:ext cx="4616657" cy="2967293"/>
              </a:xfrm>
              <a:prstGeom prst="rect">
                <a:avLst/>
              </a:prstGeom>
              <a:solidFill>
                <a:srgbClr val="929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315303" y="975646"/>
                <a:ext cx="3986050" cy="1016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u="sng">
                    <a:solidFill>
                      <a:srgbClr val="FFFFFF"/>
                    </a:solidFill>
                    <a:latin typeface="Gill Sans SemiBold"/>
                    <a:ea typeface="Gill Sans SemiBold"/>
                    <a:cs typeface="Gill Sans SemiBold"/>
                    <a:sym typeface="Gill Sans SemiBold"/>
                  </a:defRPr>
                </a:lvl1pPr>
              </a:lstStyle>
              <a:p>
                <a:pPr/>
                <a:r>
                  <a:t>外部資料儲存</a:t>
                </a:r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8552017" y="0"/>
              <a:ext cx="13028643" cy="3532509"/>
              <a:chOff x="0" y="0"/>
              <a:chExt cx="13028641" cy="3532508"/>
            </a:xfrm>
          </p:grpSpPr>
          <p:grpSp>
            <p:nvGrpSpPr>
              <p:cNvPr id="451" name="Group 451"/>
              <p:cNvGrpSpPr/>
              <p:nvPr/>
            </p:nvGrpSpPr>
            <p:grpSpPr>
              <a:xfrm>
                <a:off x="238060" y="282608"/>
                <a:ext cx="4616658" cy="2967293"/>
                <a:chOff x="0" y="0"/>
                <a:chExt cx="4616656" cy="2967292"/>
              </a:xfrm>
            </p:grpSpPr>
            <p:sp>
              <p:nvSpPr>
                <p:cNvPr id="449" name="Shape 449"/>
                <p:cNvSpPr/>
                <p:nvPr/>
              </p:nvSpPr>
              <p:spPr>
                <a:xfrm>
                  <a:off x="0" y="0"/>
                  <a:ext cx="4616657" cy="2967293"/>
                </a:xfrm>
                <a:prstGeom prst="rect">
                  <a:avLst/>
                </a:prstGeom>
                <a:solidFill>
                  <a:srgbClr val="0091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0" name="Shape 450"/>
                <p:cNvSpPr/>
                <p:nvPr/>
              </p:nvSpPr>
              <p:spPr>
                <a:xfrm>
                  <a:off x="315303" y="531146"/>
                  <a:ext cx="3986050" cy="190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u="sng">
                      <a:solidFill>
                        <a:srgbClr val="FFFF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defRPr>
                  </a:pPr>
                  <a:r>
                    <a:t>Owner元件</a:t>
                  </a:r>
                </a:p>
                <a:p>
                  <a:pPr>
                    <a:defRPr u="sng">
                      <a:solidFill>
                        <a:srgbClr val="FFFF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defRPr>
                  </a:pPr>
                  <a:r>
                    <a:rPr u="none">
                      <a:latin typeface="+mn-lt"/>
                      <a:ea typeface="+mn-ea"/>
                      <a:cs typeface="+mn-cs"/>
                      <a:sym typeface="Gill Sans Light"/>
                    </a:rPr>
                    <a:t>(外觀與互動)</a:t>
                  </a:r>
                </a:p>
              </p:txBody>
            </p:sp>
          </p:grpSp>
          <p:grpSp>
            <p:nvGrpSpPr>
              <p:cNvPr id="454" name="Group 454"/>
              <p:cNvGrpSpPr/>
              <p:nvPr/>
            </p:nvGrpSpPr>
            <p:grpSpPr>
              <a:xfrm>
                <a:off x="8173925" y="282608"/>
                <a:ext cx="4616657" cy="2967293"/>
                <a:chOff x="0" y="0"/>
                <a:chExt cx="4616656" cy="2967292"/>
              </a:xfrm>
            </p:grpSpPr>
            <p:sp>
              <p:nvSpPr>
                <p:cNvPr id="452" name="Shape 452"/>
                <p:cNvSpPr/>
                <p:nvPr/>
              </p:nvSpPr>
              <p:spPr>
                <a:xfrm>
                  <a:off x="0" y="0"/>
                  <a:ext cx="4616657" cy="2967293"/>
                </a:xfrm>
                <a:prstGeom prst="rect">
                  <a:avLst/>
                </a:prstGeom>
                <a:solidFill>
                  <a:srgbClr val="00919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53" name="Shape 453"/>
                <p:cNvSpPr/>
                <p:nvPr/>
              </p:nvSpPr>
              <p:spPr>
                <a:xfrm>
                  <a:off x="315303" y="531146"/>
                  <a:ext cx="3986050" cy="190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>
                    <a:defRPr u="sng">
                      <a:solidFill>
                        <a:srgbClr val="FFFF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defRPr>
                  </a:pPr>
                  <a:r>
                    <a:t>Ownee元件</a:t>
                  </a:r>
                </a:p>
                <a:p>
                  <a:pPr>
                    <a:defRPr u="sng">
                      <a:solidFill>
                        <a:srgbClr val="FFFFFF"/>
                      </a:solidFill>
                      <a:latin typeface="Gill Sans SemiBold"/>
                      <a:ea typeface="Gill Sans SemiBold"/>
                      <a:cs typeface="Gill Sans SemiBold"/>
                      <a:sym typeface="Gill Sans SemiBold"/>
                    </a:defRPr>
                  </a:pPr>
                  <a:r>
                    <a:rPr u="none">
                      <a:latin typeface="+mn-lt"/>
                      <a:ea typeface="+mn-ea"/>
                      <a:cs typeface="+mn-cs"/>
                      <a:sym typeface="Gill Sans Light"/>
                    </a:rPr>
                    <a:t>(外觀與互動)</a:t>
                  </a:r>
                </a:p>
              </p:txBody>
            </p:sp>
          </p:grpSp>
          <p:sp>
            <p:nvSpPr>
              <p:cNvPr id="455" name="Shape 455"/>
              <p:cNvSpPr/>
              <p:nvPr/>
            </p:nvSpPr>
            <p:spPr>
              <a:xfrm>
                <a:off x="5227677" y="1131254"/>
                <a:ext cx="257329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0" y="0"/>
                <a:ext cx="13028642" cy="3532509"/>
              </a:xfrm>
              <a:prstGeom prst="rect">
                <a:avLst/>
              </a:prstGeom>
              <a:noFill/>
              <a:ln w="76200" cap="flat">
                <a:solidFill>
                  <a:schemeClr val="accent1">
                    <a:satOff val="5412"/>
                    <a:lumOff val="-30746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60" name="Group 460"/>
            <p:cNvGrpSpPr/>
            <p:nvPr/>
          </p:nvGrpSpPr>
          <p:grpSpPr>
            <a:xfrm>
              <a:off x="5297692" y="501160"/>
              <a:ext cx="2573290" cy="2530189"/>
              <a:chOff x="0" y="0"/>
              <a:chExt cx="2573289" cy="2530188"/>
            </a:xfrm>
          </p:grpSpPr>
          <p:sp>
            <p:nvSpPr>
              <p:cNvPr id="458" name="Shape 458"/>
              <p:cNvSpPr/>
              <p:nvPr/>
            </p:nvSpPr>
            <p:spPr>
              <a:xfrm>
                <a:off x="0" y="0"/>
                <a:ext cx="2573290" cy="1270000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59" name="Shape 459"/>
              <p:cNvSpPr/>
              <p:nvPr/>
            </p:nvSpPr>
            <p:spPr>
              <a:xfrm flipH="1">
                <a:off x="0" y="1260188"/>
                <a:ext cx="2573290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462" name="Shape 46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元件化開發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xfrm>
            <a:off x="673100" y="2309159"/>
            <a:ext cx="15968936" cy="10390841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依據前面的頁面規劃，我們把程式架構修改如右，元件對照如下</a:t>
            </a:r>
          </a:p>
          <a:p>
            <a:pPr lvl="1" marL="1834895" indent="-917447" defTabSz="709930">
              <a:spcBef>
                <a:spcPts val="3400"/>
              </a:spcBef>
              <a:buSzPct val="100000"/>
              <a:buAutoNum type="circleNumDbPlain" startAt="1"/>
              <a:defRPr sz="5504"/>
            </a:pPr>
            <a:r>
              <a:t>包裝元件－index.js</a:t>
            </a:r>
          </a:p>
          <a:p>
            <a:pPr lvl="1" marL="1834895" indent="-917447" defTabSz="709930">
              <a:spcBef>
                <a:spcPts val="3400"/>
              </a:spcBef>
              <a:buSzPct val="100000"/>
              <a:buAutoNum type="circleNumDbPlain" startAt="1"/>
              <a:defRPr sz="5504"/>
            </a:pPr>
            <a:r>
              <a:t>搜尋元件－search_bar.js</a:t>
            </a:r>
          </a:p>
          <a:p>
            <a:pPr lvl="1" marL="1834895" indent="-917447" defTabSz="709930">
              <a:spcBef>
                <a:spcPts val="3400"/>
              </a:spcBef>
              <a:buSzPct val="100000"/>
              <a:buAutoNum type="circleNumDbPlain" startAt="1"/>
              <a:defRPr sz="5504"/>
            </a:pPr>
            <a:r>
              <a:t>播放元件－video_detail.js</a:t>
            </a:r>
          </a:p>
          <a:p>
            <a:pPr lvl="1" marL="1834895" indent="-917447" defTabSz="709930">
              <a:spcBef>
                <a:spcPts val="3400"/>
              </a:spcBef>
              <a:buSzPct val="100000"/>
              <a:buAutoNum type="circleNumDbPlain" startAt="1"/>
              <a:defRPr sz="5504"/>
            </a:pPr>
            <a:r>
              <a:t>選擇列表元件－video_list.js</a:t>
            </a:r>
          </a:p>
          <a:p>
            <a:pPr lvl="1" marL="1834895" indent="-917447" defTabSz="709930">
              <a:spcBef>
                <a:spcPts val="3400"/>
              </a:spcBef>
              <a:buSzPct val="100000"/>
              <a:buAutoNum type="circleNumDbPlain" startAt="1"/>
              <a:defRPr sz="5504"/>
            </a:pPr>
            <a:r>
              <a:t>選擇項目元件－video_list_item.js</a:t>
            </a:r>
          </a:p>
        </p:txBody>
      </p:sp>
      <p:pic>
        <p:nvPicPr>
          <p:cNvPr id="466" name="螢幕快照 2016-02-16 上午9.08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82447" y="2817217"/>
            <a:ext cx="6282367" cy="9374724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Shape 467"/>
          <p:cNvSpPr/>
          <p:nvPr/>
        </p:nvSpPr>
        <p:spPr>
          <a:xfrm>
            <a:off x="18212390" y="5973262"/>
            <a:ext cx="4955106" cy="3913636"/>
          </a:xfrm>
          <a:prstGeom prst="rect">
            <a:avLst/>
          </a:prstGeom>
          <a:ln w="635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8" name="Shape 46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sp>
        <p:nvSpPr>
          <p:cNvPr id="471" name="Shape 4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為了在網頁顯示大量的資料，我們需要大量的後台資料</a:t>
            </a:r>
          </a:p>
          <a:p>
            <a:pPr/>
            <a:r>
              <a:t>為了簡化開發，先不處理後台資料庫的規劃與建立的問題</a:t>
            </a:r>
          </a:p>
          <a:p>
            <a:pPr/>
            <a:r>
              <a:t>選用YouTube的影片資料，來進行React專案的元件開發</a:t>
            </a:r>
          </a:p>
          <a:p>
            <a:pPr/>
            <a:r>
              <a:t>在使用YouTube的影片資料之前，必須先與的Youtube的憑證Key</a:t>
            </a:r>
          </a:p>
        </p:txBody>
      </p:sp>
      <p:sp>
        <p:nvSpPr>
          <p:cNvPr id="472" name="Shape 4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sp>
        <p:nvSpPr>
          <p:cNvPr id="475" name="Shape 475"/>
          <p:cNvSpPr/>
          <p:nvPr/>
        </p:nvSpPr>
        <p:spPr>
          <a:xfrm>
            <a:off x="7385837" y="1797470"/>
            <a:ext cx="961232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https://console.developers.google.com</a:t>
            </a:r>
          </a:p>
        </p:txBody>
      </p:sp>
      <p:pic>
        <p:nvPicPr>
          <p:cNvPr id="476" name="螢幕快照 2016-02-16 上午9.50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6850" y="3872379"/>
            <a:ext cx="16370300" cy="726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9" name="Group 479"/>
          <p:cNvGrpSpPr/>
          <p:nvPr/>
        </p:nvGrpSpPr>
        <p:grpSpPr>
          <a:xfrm>
            <a:off x="3233988" y="6287605"/>
            <a:ext cx="5483487" cy="1367064"/>
            <a:chOff x="0" y="0"/>
            <a:chExt cx="5483486" cy="1367062"/>
          </a:xfrm>
        </p:grpSpPr>
        <p:sp>
          <p:nvSpPr>
            <p:cNvPr id="477" name="Shape 477"/>
            <p:cNvSpPr/>
            <p:nvPr/>
          </p:nvSpPr>
          <p:spPr>
            <a:xfrm>
              <a:off x="832988" y="0"/>
              <a:ext cx="4650499" cy="593830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 flipV="1">
              <a:off x="0" y="577483"/>
              <a:ext cx="789579" cy="789580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80" name="Shape 48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React官網</a:t>
            </a:r>
          </a:p>
        </p:txBody>
      </p:sp>
      <p:sp>
        <p:nvSpPr>
          <p:cNvPr id="166" name="Shape 166"/>
          <p:cNvSpPr/>
          <p:nvPr/>
        </p:nvSpPr>
        <p:spPr>
          <a:xfrm>
            <a:off x="8239583" y="2089394"/>
            <a:ext cx="790483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https://facebook.github.io/react/</a:t>
            </a:r>
          </a:p>
        </p:txBody>
      </p:sp>
      <p:pic>
        <p:nvPicPr>
          <p:cNvPr id="167" name="螢幕快照 2016-02-14 上午8.02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8584" y="3630541"/>
            <a:ext cx="12586832" cy="777515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pic>
        <p:nvPicPr>
          <p:cNvPr id="483" name="螢幕快照 2016-02-16 上午9.5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150" y="2291229"/>
            <a:ext cx="16154400" cy="10426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86" name="Group 486"/>
          <p:cNvGrpSpPr/>
          <p:nvPr/>
        </p:nvGrpSpPr>
        <p:grpSpPr>
          <a:xfrm>
            <a:off x="13615886" y="10418964"/>
            <a:ext cx="2731850" cy="1155096"/>
            <a:chOff x="0" y="0"/>
            <a:chExt cx="2731848" cy="1155094"/>
          </a:xfrm>
        </p:grpSpPr>
        <p:sp>
          <p:nvSpPr>
            <p:cNvPr id="484" name="Shape 484"/>
            <p:cNvSpPr/>
            <p:nvPr/>
          </p:nvSpPr>
          <p:spPr>
            <a:xfrm>
              <a:off x="824392" y="0"/>
              <a:ext cx="1907457" cy="36000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 flipV="1">
              <a:off x="0" y="365516"/>
              <a:ext cx="789579" cy="789579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87" name="Shape 4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pic>
        <p:nvPicPr>
          <p:cNvPr id="490" name="螢幕快照 2016-02-16 上午9.55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5250" y="3097679"/>
            <a:ext cx="14033500" cy="8813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3" name="Group 493"/>
          <p:cNvGrpSpPr/>
          <p:nvPr/>
        </p:nvGrpSpPr>
        <p:grpSpPr>
          <a:xfrm>
            <a:off x="4786893" y="3721641"/>
            <a:ext cx="2233043" cy="954587"/>
            <a:chOff x="-139777" y="-431548"/>
            <a:chExt cx="2233042" cy="954585"/>
          </a:xfrm>
        </p:grpSpPr>
        <p:sp>
          <p:nvSpPr>
            <p:cNvPr id="491" name="Shape 491"/>
            <p:cNvSpPr/>
            <p:nvPr/>
          </p:nvSpPr>
          <p:spPr>
            <a:xfrm>
              <a:off x="824392" y="0"/>
              <a:ext cx="1268873" cy="52303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494" name="Shape 49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pic>
        <p:nvPicPr>
          <p:cNvPr id="497" name="螢幕快照 2016-02-16 上午9.57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2700" y="2557929"/>
            <a:ext cx="14211300" cy="98933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0" name="Group 500"/>
          <p:cNvGrpSpPr/>
          <p:nvPr/>
        </p:nvGrpSpPr>
        <p:grpSpPr>
          <a:xfrm>
            <a:off x="16694662" y="4567555"/>
            <a:ext cx="2508976" cy="954587"/>
            <a:chOff x="-139777" y="-431548"/>
            <a:chExt cx="2508974" cy="954585"/>
          </a:xfrm>
        </p:grpSpPr>
        <p:sp>
          <p:nvSpPr>
            <p:cNvPr id="498" name="Shape 498"/>
            <p:cNvSpPr/>
            <p:nvPr/>
          </p:nvSpPr>
          <p:spPr>
            <a:xfrm>
              <a:off x="824392" y="0"/>
              <a:ext cx="1544806" cy="52303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01" name="Shape 5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pic>
        <p:nvPicPr>
          <p:cNvPr id="504" name="螢幕快照 2016-02-16 上午10.06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5017" y="2608246"/>
            <a:ext cx="9708681" cy="9792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螢幕快照 2016-02-16 上午10.07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95594" y="3044464"/>
            <a:ext cx="10759277" cy="89202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8" name="Group 508"/>
          <p:cNvGrpSpPr/>
          <p:nvPr/>
        </p:nvGrpSpPr>
        <p:grpSpPr>
          <a:xfrm>
            <a:off x="1136773" y="10692772"/>
            <a:ext cx="3627783" cy="1117506"/>
            <a:chOff x="-139777" y="-431548"/>
            <a:chExt cx="3627782" cy="1117504"/>
          </a:xfrm>
        </p:grpSpPr>
        <p:sp>
          <p:nvSpPr>
            <p:cNvPr id="506" name="Shape 506"/>
            <p:cNvSpPr/>
            <p:nvPr/>
          </p:nvSpPr>
          <p:spPr>
            <a:xfrm>
              <a:off x="824392" y="0"/>
              <a:ext cx="2663613" cy="685957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11" name="Group 511"/>
          <p:cNvGrpSpPr/>
          <p:nvPr/>
        </p:nvGrpSpPr>
        <p:grpSpPr>
          <a:xfrm>
            <a:off x="12535918" y="10184149"/>
            <a:ext cx="3262094" cy="1205276"/>
            <a:chOff x="-139777" y="-431548"/>
            <a:chExt cx="3262092" cy="1205274"/>
          </a:xfrm>
        </p:grpSpPr>
        <p:sp>
          <p:nvSpPr>
            <p:cNvPr id="509" name="Shape 509"/>
            <p:cNvSpPr/>
            <p:nvPr/>
          </p:nvSpPr>
          <p:spPr>
            <a:xfrm>
              <a:off x="824392" y="0"/>
              <a:ext cx="2297923" cy="773727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12" name="Shape 5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1"/>
      <p:bldP build="whole" bldLvl="1" animBg="1" rev="0" advAuto="0" spid="511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取得youtube開發key</a:t>
            </a:r>
          </a:p>
        </p:txBody>
      </p:sp>
      <p:pic>
        <p:nvPicPr>
          <p:cNvPr id="515" name="螢幕快照 2016-02-16 上午10.15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251" y="4282628"/>
            <a:ext cx="5640688" cy="63198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螢幕快照 2016-02-16 上午10.15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8631" y="4406696"/>
            <a:ext cx="13606118" cy="63198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9" name="Group 519"/>
          <p:cNvGrpSpPr/>
          <p:nvPr/>
        </p:nvGrpSpPr>
        <p:grpSpPr>
          <a:xfrm>
            <a:off x="1338850" y="9435402"/>
            <a:ext cx="3627784" cy="1117505"/>
            <a:chOff x="-139777" y="-431548"/>
            <a:chExt cx="3627782" cy="1117504"/>
          </a:xfrm>
        </p:grpSpPr>
        <p:sp>
          <p:nvSpPr>
            <p:cNvPr id="517" name="Shape 517"/>
            <p:cNvSpPr/>
            <p:nvPr/>
          </p:nvSpPr>
          <p:spPr>
            <a:xfrm>
              <a:off x="824392" y="0"/>
              <a:ext cx="2663613" cy="685957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22" name="Group 522"/>
          <p:cNvGrpSpPr/>
          <p:nvPr/>
        </p:nvGrpSpPr>
        <p:grpSpPr>
          <a:xfrm>
            <a:off x="15371999" y="8649546"/>
            <a:ext cx="6658067" cy="1517011"/>
            <a:chOff x="-139777" y="-431548"/>
            <a:chExt cx="6658065" cy="1517010"/>
          </a:xfrm>
        </p:grpSpPr>
        <p:sp>
          <p:nvSpPr>
            <p:cNvPr id="520" name="Shape 520"/>
            <p:cNvSpPr/>
            <p:nvPr/>
          </p:nvSpPr>
          <p:spPr>
            <a:xfrm>
              <a:off x="824392" y="0"/>
              <a:ext cx="5693896" cy="1085463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Shape 521"/>
            <p:cNvSpPr/>
            <p:nvPr/>
          </p:nvSpPr>
          <p:spPr>
            <a:xfrm>
              <a:off x="-139778" y="-431549"/>
              <a:ext cx="959276" cy="408118"/>
            </a:xfrm>
            <a:prstGeom prst="line">
              <a:avLst/>
            </a:prstGeom>
            <a:noFill/>
            <a:ln w="127000" cap="flat"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</a:p>
          </p:txBody>
        </p:sp>
      </p:grpSp>
      <p:sp>
        <p:nvSpPr>
          <p:cNvPr id="523" name="Shape 52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2"/>
      <p:bldP build="whole" bldLvl="1" animBg="1" rev="0" advAuto="0" spid="519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安裝YouTube-api-search</a:t>
            </a:r>
          </a:p>
        </p:txBody>
      </p:sp>
      <p:sp>
        <p:nvSpPr>
          <p:cNvPr id="526" name="Shape 526"/>
          <p:cNvSpPr/>
          <p:nvPr>
            <p:ph type="body" idx="1"/>
          </p:nvPr>
        </p:nvSpPr>
        <p:spPr>
          <a:xfrm>
            <a:off x="673100" y="2309159"/>
            <a:ext cx="23050500" cy="7106646"/>
          </a:xfrm>
          <a:prstGeom prst="rect">
            <a:avLst/>
          </a:prstGeom>
        </p:spPr>
        <p:txBody>
          <a:bodyPr/>
          <a:lstStyle/>
          <a:p>
            <a:pPr/>
            <a:r>
              <a:t>在命令列安裝youtube-api-search套件管理youtube的api介面</a:t>
            </a:r>
          </a:p>
        </p:txBody>
      </p:sp>
      <p:pic>
        <p:nvPicPr>
          <p:cNvPr id="527" name="螢幕快照 2016-02-16 上午10.4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4877" y="7572234"/>
            <a:ext cx="16986036" cy="1653085"/>
          </a:xfrm>
          <a:prstGeom prst="rect">
            <a:avLst/>
          </a:prstGeom>
          <a:ln w="12700">
            <a:miter lim="400000"/>
          </a:ln>
        </p:spPr>
      </p:pic>
      <p:sp>
        <p:nvSpPr>
          <p:cNvPr id="528" name="Shape 52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xfrm>
            <a:off x="-9540" y="-2989"/>
            <a:ext cx="13089058" cy="1393826"/>
          </a:xfrm>
          <a:prstGeom prst="rect">
            <a:avLst/>
          </a:prstGeom>
        </p:spPr>
        <p:txBody>
          <a:bodyPr/>
          <a:lstStyle/>
          <a:p>
            <a:pPr/>
            <a:r>
              <a:t>元件開發－search_bar.js</a:t>
            </a:r>
          </a:p>
        </p:txBody>
      </p:sp>
      <p:sp>
        <p:nvSpPr>
          <p:cNvPr id="531" name="Shape 531"/>
          <p:cNvSpPr/>
          <p:nvPr>
            <p:ph type="body" sz="quarter" idx="1"/>
          </p:nvPr>
        </p:nvSpPr>
        <p:spPr>
          <a:xfrm>
            <a:off x="3043789" y="3364452"/>
            <a:ext cx="18296422" cy="3639711"/>
          </a:xfrm>
          <a:prstGeom prst="rect">
            <a:avLst/>
          </a:prstGeom>
        </p:spPr>
        <p:txBody>
          <a:bodyPr/>
          <a:lstStyle/>
          <a:p>
            <a:pPr marL="522986" indent="-522986" defTabSz="586104">
              <a:spcBef>
                <a:spcPts val="2800"/>
              </a:spcBef>
              <a:defRPr sz="4544"/>
            </a:pPr>
            <a:r>
              <a:t>簡單的使用JSX的&lt;input /&gt;標籤，結合函數元件宣告一個搜尋輸入元件</a:t>
            </a:r>
          </a:p>
          <a:p>
            <a:pPr marL="522986" indent="-522986" defTabSz="586104">
              <a:spcBef>
                <a:spcPts val="2800"/>
              </a:spcBef>
              <a:defRPr sz="4544"/>
            </a:pPr>
            <a:r>
              <a:t>習慣上，我們會把標籤的結束符號/&gt;之前加入一個空白，以方便閱讀</a:t>
            </a:r>
          </a:p>
          <a:p>
            <a:pPr marL="522986" indent="-522986" defTabSz="586104">
              <a:spcBef>
                <a:spcPts val="2800"/>
              </a:spcBef>
              <a:defRPr sz="4544"/>
            </a:pPr>
            <a:r>
              <a:t>使用export default 輸出定義的元件</a:t>
            </a:r>
          </a:p>
        </p:txBody>
      </p:sp>
      <p:pic>
        <p:nvPicPr>
          <p:cNvPr id="532" name="螢幕快照 2016-02-16 下午1.0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3211" y="7915075"/>
            <a:ext cx="9822938" cy="2862449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Shape 53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title"/>
          </p:nvPr>
        </p:nvSpPr>
        <p:spPr>
          <a:xfrm>
            <a:off x="-9540" y="-2989"/>
            <a:ext cx="13089058" cy="1393826"/>
          </a:xfrm>
          <a:prstGeom prst="rect">
            <a:avLst/>
          </a:prstGeom>
        </p:spPr>
        <p:txBody>
          <a:bodyPr/>
          <a:lstStyle/>
          <a:p>
            <a:pPr/>
            <a:r>
              <a:t>結合兩個元件－Owner-Ownee</a:t>
            </a:r>
          </a:p>
        </p:txBody>
      </p:sp>
      <p:sp>
        <p:nvSpPr>
          <p:cNvPr id="536" name="Shape 536"/>
          <p:cNvSpPr/>
          <p:nvPr>
            <p:ph type="body" sz="half" idx="1"/>
          </p:nvPr>
        </p:nvSpPr>
        <p:spPr>
          <a:xfrm>
            <a:off x="628193" y="2522682"/>
            <a:ext cx="10111851" cy="9494341"/>
          </a:xfrm>
          <a:prstGeom prst="rect">
            <a:avLst/>
          </a:prstGeom>
        </p:spPr>
        <p:txBody>
          <a:bodyPr/>
          <a:lstStyle/>
          <a:p>
            <a:pPr marL="500887" indent="-500887" defTabSz="561340">
              <a:spcBef>
                <a:spcPts val="2700"/>
              </a:spcBef>
              <a:defRPr sz="4352"/>
            </a:pPr>
            <a:r>
              <a:t>把一個自己定義的元件當作HTML標籤，就可以很容易的放到另一個自己定義的元件裡面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注意，return裡面有多行的宣告，就一定要把所有宣告用一個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括號包起來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元件&lt;APP /&gt;與元件&lt;SearchBar /&gt;之間存在了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Owner-Ownee</a:t>
            </a:r>
            <a:r>
              <a:t>的關係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當&lt;App /&gt;被ReactDOM.render render時，&lt;SearchBar /&gt;就會被&lt;App /&gt; render</a:t>
            </a:r>
          </a:p>
        </p:txBody>
      </p:sp>
      <p:pic>
        <p:nvPicPr>
          <p:cNvPr id="537" name="螢幕快照 2016-02-16 下午1.07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5036" y="2809120"/>
            <a:ext cx="12554042" cy="8921464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Shape 53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練習5－Owner-Ownee</a:t>
            </a:r>
          </a:p>
        </p:txBody>
      </p:sp>
      <p:sp>
        <p:nvSpPr>
          <p:cNvPr id="541" name="Shape 541"/>
          <p:cNvSpPr/>
          <p:nvPr>
            <p:ph type="body" sz="half" idx="1"/>
          </p:nvPr>
        </p:nvSpPr>
        <p:spPr>
          <a:xfrm>
            <a:off x="673100" y="2309159"/>
            <a:ext cx="11679254" cy="10390841"/>
          </a:xfrm>
          <a:prstGeom prst="rect">
            <a:avLst/>
          </a:prstGeom>
        </p:spPr>
        <p:txBody>
          <a:bodyPr/>
          <a:lstStyle/>
          <a:p>
            <a:pPr/>
            <a:r>
              <a:t>練習建立Owner-Ownee關係的元件，可以包含&lt;input /&gt;, &lt;button&gt; …</a:t>
            </a:r>
          </a:p>
        </p:txBody>
      </p:sp>
      <p:pic>
        <p:nvPicPr>
          <p:cNvPr id="542" name="螢幕快照 2016-02-16 下午1.3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34947" y="6495670"/>
            <a:ext cx="6947422" cy="2017819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Shape 543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從函數元件到類別元件</a:t>
            </a:r>
          </a:p>
        </p:txBody>
      </p:sp>
      <p:sp>
        <p:nvSpPr>
          <p:cNvPr id="546" name="Shape 546"/>
          <p:cNvSpPr/>
          <p:nvPr>
            <p:ph type="body" idx="1"/>
          </p:nvPr>
        </p:nvSpPr>
        <p:spPr>
          <a:xfrm>
            <a:off x="666750" y="3449832"/>
            <a:ext cx="23050500" cy="6816336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3400"/>
              </a:spcBef>
              <a:defRPr sz="5504"/>
            </a:pPr>
            <a:r>
              <a:t>類別元件相較於函數元件的主要特點，是具有儲存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(state variables)的地方</a:t>
            </a:r>
          </a:p>
          <a:p>
            <a:pPr marL="633476" indent="-633476" defTabSz="709930">
              <a:spcBef>
                <a:spcPts val="3400"/>
              </a:spcBef>
              <a:defRPr sz="5504"/>
            </a:pPr>
            <a:r>
              <a:t>利用內部儲存的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狀態變數</a:t>
            </a:r>
            <a:r>
              <a:t>，可以設計具有互動功能的元件，類似選單選擇的項目，按鈕是否被按下的狀態，或者&lt;input /&gt;是否有輸入，以及輸入的內容，都可以用來改變程式下一步的動作，以及元件在渲染時的畫面</a:t>
            </a:r>
          </a:p>
        </p:txBody>
      </p:sp>
      <p:sp>
        <p:nvSpPr>
          <p:cNvPr id="547" name="Shape 54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body" sz="half" idx="1"/>
          </p:nvPr>
        </p:nvSpPr>
        <p:spPr>
          <a:xfrm>
            <a:off x="857739" y="3502929"/>
            <a:ext cx="11562568" cy="8030383"/>
          </a:xfrm>
          <a:prstGeom prst="rect">
            <a:avLst/>
          </a:prstGeom>
        </p:spPr>
        <p:txBody>
          <a:bodyPr/>
          <a:lstStyle/>
          <a:p>
            <a:pPr marL="589280" indent="-589280" defTabSz="660400">
              <a:spcBef>
                <a:spcPts val="5200"/>
              </a:spcBef>
              <a:defRPr sz="5120"/>
            </a:pPr>
            <a:r>
              <a:t>也可自行下載檔案</a:t>
            </a:r>
          </a:p>
          <a:p>
            <a:pPr lvl="1" marL="1178560" indent="-589280" defTabSz="660400">
              <a:spcBef>
                <a:spcPts val="5200"/>
              </a:spcBef>
              <a:defRPr sz="5120"/>
            </a:pPr>
            <a:r>
              <a:t>讓瀏覽器看懂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React</a:t>
            </a:r>
            <a:r>
              <a:t>語法</a:t>
            </a:r>
          </a:p>
          <a:p>
            <a:pPr lvl="2" marL="1767839" indent="-589280" defTabSz="660400">
              <a:spcBef>
                <a:spcPts val="5200"/>
              </a:spcBef>
              <a:defRPr sz="5120"/>
            </a:pPr>
            <a:r>
              <a:t>react.min.js，rect-dom.min.js</a:t>
            </a:r>
          </a:p>
          <a:p>
            <a:pPr lvl="1" marL="1178560" indent="-589280" defTabSz="660400">
              <a:spcBef>
                <a:spcPts val="5200"/>
              </a:spcBef>
              <a:defRPr sz="5120"/>
            </a:pPr>
            <a:r>
              <a:t>讓瀏覽器看懂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ES6</a:t>
            </a:r>
            <a:r>
              <a:t>以及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JSX</a:t>
            </a:r>
            <a:r>
              <a:t>語法</a:t>
            </a:r>
          </a:p>
          <a:p>
            <a:pPr lvl="2" marL="1767839" indent="-589280" defTabSz="660400">
              <a:spcBef>
                <a:spcPts val="5200"/>
              </a:spcBef>
              <a:defRPr sz="5120"/>
            </a:pPr>
            <a:r>
              <a:t>brower.js(要另外下載)</a:t>
            </a:r>
          </a:p>
        </p:txBody>
      </p:sp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React官網</a:t>
            </a:r>
          </a:p>
        </p:txBody>
      </p:sp>
      <p:sp>
        <p:nvSpPr>
          <p:cNvPr id="172" name="Shape 172"/>
          <p:cNvSpPr/>
          <p:nvPr/>
        </p:nvSpPr>
        <p:spPr>
          <a:xfrm>
            <a:off x="7805705" y="1410863"/>
            <a:ext cx="781677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https://cdnjs.com/libraries/react</a:t>
            </a:r>
          </a:p>
        </p:txBody>
      </p:sp>
      <p:pic>
        <p:nvPicPr>
          <p:cNvPr id="173" name="螢幕快照 2016-02-14 上午8.05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4831" y="3418505"/>
            <a:ext cx="8592251" cy="819923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7572492" y="2273479"/>
            <a:ext cx="923901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https://cdnjs.com/libraries/babel-core</a:t>
            </a:r>
          </a:p>
        </p:txBody>
      </p:sp>
      <p:pic>
        <p:nvPicPr>
          <p:cNvPr id="175" name="螢幕快照 2016-02-14 下午7.33.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75275" y="7031166"/>
            <a:ext cx="8445501" cy="5575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76" name="Shape 176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類別元件開發</a:t>
            </a:r>
          </a:p>
        </p:txBody>
      </p:sp>
      <p:sp>
        <p:nvSpPr>
          <p:cNvPr id="550" name="Shape 550"/>
          <p:cNvSpPr/>
          <p:nvPr>
            <p:ph type="body" sz="half" idx="1"/>
          </p:nvPr>
        </p:nvSpPr>
        <p:spPr>
          <a:xfrm>
            <a:off x="1122160" y="3363267"/>
            <a:ext cx="11031022" cy="8282625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由於&lt;input /&gt;元件需要通知其他的元件目前是否有輸入，以及輸入的文字，...。基本上，就是要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處理事件</a:t>
            </a:r>
            <a:r>
              <a:t>(event)，所以要用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類別元件</a:t>
            </a:r>
            <a:r>
              <a:t>來開發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使用類別元件，一定要在類別裡面宣告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render</a:t>
            </a:r>
            <a:r>
              <a:t>方法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render方法的返回值，就是要讓React渲染畫面的JSX元件</a:t>
            </a:r>
          </a:p>
        </p:txBody>
      </p:sp>
      <p:pic>
        <p:nvPicPr>
          <p:cNvPr id="551" name="螢幕快照 2016-02-16 下午3.00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6555" y="4738171"/>
            <a:ext cx="10602728" cy="5532817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Shape 55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類別元件開發－處理事件</a:t>
            </a:r>
          </a:p>
        </p:txBody>
      </p:sp>
      <p:sp>
        <p:nvSpPr>
          <p:cNvPr id="555" name="Shape 555"/>
          <p:cNvSpPr/>
          <p:nvPr>
            <p:ph type="body" sz="half" idx="1"/>
          </p:nvPr>
        </p:nvSpPr>
        <p:spPr>
          <a:xfrm>
            <a:off x="792776" y="2126839"/>
            <a:ext cx="10988307" cy="10755480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設計事件處理三步驟：</a:t>
            </a:r>
          </a:p>
          <a:p>
            <a:pPr lvl="1" marL="880109" indent="-746759" defTabSz="577850">
              <a:spcBef>
                <a:spcPts val="2800"/>
              </a:spcBef>
              <a:buSzPct val="100000"/>
              <a:buAutoNum type="circleNumDbPlain" startAt="1"/>
              <a:defRPr sz="4480"/>
            </a:pPr>
            <a:r>
              <a:t>在SearchBar類別裡面定義一個新的onInputChange方法，用來處理事件</a:t>
            </a:r>
          </a:p>
          <a:p>
            <a:pPr lvl="1" marL="880109" indent="-746759" defTabSz="577850">
              <a:spcBef>
                <a:spcPts val="2800"/>
              </a:spcBef>
              <a:buSzPct val="100000"/>
              <a:buAutoNum type="circleNumDbPlain" startAt="1"/>
              <a:defRPr sz="4480"/>
            </a:pPr>
            <a:r>
              <a:t>在&lt;input /&gt;設定onChange屬性指向處理事件的方法(在JSX裡面的文字，都要用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大括號{}包起來</a:t>
            </a:r>
            <a:r>
              <a:t>)</a:t>
            </a:r>
          </a:p>
          <a:p>
            <a:pPr lvl="1" marL="880109" indent="-746759" defTabSz="577850">
              <a:spcBef>
                <a:spcPts val="2800"/>
              </a:spcBef>
              <a:buSzPct val="100000"/>
              <a:buAutoNum type="circleNumDbPlain" startAt="1"/>
              <a:defRPr sz="4480"/>
            </a:pPr>
            <a:r>
              <a:t>在onChangeInput方法，經由參數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event</a:t>
            </a:r>
            <a:r>
              <a:t>處理事件</a:t>
            </a:r>
          </a:p>
          <a:p>
            <a:pPr marL="515619" indent="-515619" defTabSz="577850">
              <a:spcBef>
                <a:spcPts val="2800"/>
              </a:spcBef>
              <a:buClr>
                <a:srgbClr val="535353"/>
              </a:buClr>
              <a:defRPr sz="4480"/>
            </a:pPr>
            <a:r>
              <a:t>本範例直接把&lt;input /&gt;的輸入顯示在console</a:t>
            </a:r>
          </a:p>
        </p:txBody>
      </p:sp>
      <p:pic>
        <p:nvPicPr>
          <p:cNvPr id="556" name="螢幕快照 2016-02-16 下午4.00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0251" y="5909352"/>
            <a:ext cx="11813087" cy="5837519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Shape 557"/>
          <p:cNvSpPr/>
          <p:nvPr/>
        </p:nvSpPr>
        <p:spPr>
          <a:xfrm>
            <a:off x="12425850" y="3262288"/>
            <a:ext cx="11441889" cy="22352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onInputChange</a:t>
            </a:r>
            <a:r>
              <a:t>方法名稱是隨意定義，但是大致遵循的命名原則，就是以on開頭的onXXX，後面的XXX是要處理的事件名稱，以方便後續程式碼閱讀</a:t>
            </a:r>
          </a:p>
        </p:txBody>
      </p:sp>
      <p:sp>
        <p:nvSpPr>
          <p:cNvPr id="558" name="Shape 55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利用chrome觀察結果</a:t>
            </a:r>
          </a:p>
        </p:txBody>
      </p:sp>
      <p:sp>
        <p:nvSpPr>
          <p:cNvPr id="561" name="Shape 561"/>
          <p:cNvSpPr/>
          <p:nvPr>
            <p:ph type="body" sz="half" idx="1"/>
          </p:nvPr>
        </p:nvSpPr>
        <p:spPr>
          <a:xfrm>
            <a:off x="643180" y="2376301"/>
            <a:ext cx="11679254" cy="10256557"/>
          </a:xfrm>
          <a:prstGeom prst="rect">
            <a:avLst/>
          </a:prstGeom>
        </p:spPr>
        <p:txBody>
          <a:bodyPr/>
          <a:lstStyle/>
          <a:p>
            <a:pPr marL="515619" indent="-515619" defTabSz="577850">
              <a:spcBef>
                <a:spcPts val="2800"/>
              </a:spcBef>
              <a:defRPr sz="4480"/>
            </a:pPr>
            <a:r>
              <a:t>由於FireFox對與ES6的支援度最高，除錯環境也很友善。我們改用FireFox進行後續的除錯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為了方便React的除錯，FireFox也提供了React的PlugIn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首先觀察「檢測器」與「React」，可以發現bundle.js最終還是在瀏覽器建立了真正的DOM元件</a:t>
            </a:r>
          </a:p>
          <a:p>
            <a:pPr marL="515619" indent="-515619" defTabSz="577850">
              <a:spcBef>
                <a:spcPts val="2800"/>
              </a:spcBef>
              <a:defRPr sz="4480"/>
            </a:pPr>
            <a:r>
              <a:t>React也幫忙在onInputChange後面加上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invoke</a:t>
            </a:r>
            <a:r>
              <a:t>符號()</a:t>
            </a:r>
          </a:p>
        </p:txBody>
      </p:sp>
      <p:sp>
        <p:nvSpPr>
          <p:cNvPr id="562" name="Shape 56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3" name="螢幕快照 2016-02-16 下午4.2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98530" y="3207627"/>
            <a:ext cx="11573040" cy="2992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螢幕快照 2016-02-16 下午4.20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06744" y="7736559"/>
            <a:ext cx="11156611" cy="4663115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Shape 565"/>
          <p:cNvSpPr/>
          <p:nvPr/>
        </p:nvSpPr>
        <p:spPr>
          <a:xfrm>
            <a:off x="22222468" y="2332047"/>
            <a:ext cx="2019301" cy="9906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檢測器</a:t>
            </a:r>
          </a:p>
        </p:txBody>
      </p:sp>
      <p:sp>
        <p:nvSpPr>
          <p:cNvPr id="566" name="Shape 566"/>
          <p:cNvSpPr/>
          <p:nvPr/>
        </p:nvSpPr>
        <p:spPr>
          <a:xfrm>
            <a:off x="22477181" y="7091829"/>
            <a:ext cx="1509875" cy="825501"/>
          </a:xfrm>
          <a:prstGeom prst="rect">
            <a:avLst/>
          </a:prstGeom>
          <a:solidFill>
            <a:schemeClr val="accent6">
              <a:satOff val="1848"/>
              <a:lumOff val="-152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568" name="Shape 568"/>
          <p:cNvSpPr/>
          <p:nvPr/>
        </p:nvSpPr>
        <p:spPr>
          <a:xfrm>
            <a:off x="18144976" y="5486688"/>
            <a:ext cx="1176520" cy="2223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503" h="21600" fill="norm" stroke="1" extrusionOk="0">
                <a:moveTo>
                  <a:pt x="13891" y="21600"/>
                </a:moveTo>
                <a:cubicBezTo>
                  <a:pt x="21600" y="11323"/>
                  <a:pt x="16970" y="4123"/>
                  <a:pt x="0" y="0"/>
                </a:cubicBezTo>
              </a:path>
            </a:pathLst>
          </a:custGeom>
          <a:ln w="139700">
            <a:solidFill>
              <a:schemeClr val="accent6">
                <a:satOff val="1848"/>
                <a:lumOff val="-15262"/>
              </a:schemeClr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利用Chrome觀察結果</a:t>
            </a:r>
          </a:p>
        </p:txBody>
      </p:sp>
      <p:sp>
        <p:nvSpPr>
          <p:cNvPr id="571" name="Shape 571"/>
          <p:cNvSpPr/>
          <p:nvPr>
            <p:ph type="body" sz="half" idx="1"/>
          </p:nvPr>
        </p:nvSpPr>
        <p:spPr>
          <a:xfrm>
            <a:off x="666750" y="8106309"/>
            <a:ext cx="23050500" cy="3456393"/>
          </a:xfrm>
          <a:prstGeom prst="rect">
            <a:avLst/>
          </a:prstGeom>
        </p:spPr>
        <p:txBody>
          <a:bodyPr/>
          <a:lstStyle>
            <a:lvl1pPr marL="655573" indent="-655573" defTabSz="734694">
              <a:spcBef>
                <a:spcPts val="3500"/>
              </a:spcBef>
              <a:defRPr sz="5696"/>
            </a:lvl1pPr>
          </a:lstStyle>
          <a:p>
            <a:pPr/>
            <a:r>
              <a:t>在「主控台」觀察，因為只要&lt;input/&gt;有輸入動作就會觸發事件，所以隨著連續輸入五個字母’a’，在主控台也煩別出現了輸入過程的不同內容</a:t>
            </a:r>
          </a:p>
        </p:txBody>
      </p:sp>
      <p:sp>
        <p:nvSpPr>
          <p:cNvPr id="572" name="Shape 57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3" name="螢幕快照 2016-02-16 下午4.30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3239" y="2773051"/>
            <a:ext cx="14517522" cy="5019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type="title"/>
          </p:nvPr>
        </p:nvSpPr>
        <p:spPr>
          <a:xfrm>
            <a:off x="-9540" y="-2989"/>
            <a:ext cx="14043663" cy="1393826"/>
          </a:xfrm>
          <a:prstGeom prst="rect">
            <a:avLst/>
          </a:prstGeom>
        </p:spPr>
        <p:txBody>
          <a:bodyPr/>
          <a:lstStyle/>
          <a:p>
            <a:pPr/>
            <a:r>
              <a:t>Arrow Function實現事件處理</a:t>
            </a:r>
          </a:p>
        </p:txBody>
      </p:sp>
      <p:sp>
        <p:nvSpPr>
          <p:cNvPr id="576" name="Shape 576"/>
          <p:cNvSpPr/>
          <p:nvPr>
            <p:ph type="body" sz="half" idx="1"/>
          </p:nvPr>
        </p:nvSpPr>
        <p:spPr>
          <a:xfrm>
            <a:off x="673100" y="2309159"/>
            <a:ext cx="10433998" cy="10390841"/>
          </a:xfrm>
          <a:prstGeom prst="rect">
            <a:avLst/>
          </a:prstGeom>
        </p:spPr>
        <p:txBody>
          <a:bodyPr/>
          <a:lstStyle/>
          <a:p>
            <a:pPr/>
            <a:r>
              <a:t>由於本範例的事件處理工作很簡單，所以也可以使用arrow function簡化程式</a:t>
            </a:r>
          </a:p>
        </p:txBody>
      </p:sp>
      <p:pic>
        <p:nvPicPr>
          <p:cNvPr id="577" name="螢幕快照 2016-02-16 下午4.4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53741" y="3967302"/>
            <a:ext cx="12380468" cy="7074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練習6－類別元件與事件</a:t>
            </a:r>
          </a:p>
        </p:txBody>
      </p:sp>
      <p:sp>
        <p:nvSpPr>
          <p:cNvPr id="580" name="Shape 580"/>
          <p:cNvSpPr/>
          <p:nvPr>
            <p:ph type="body" idx="1"/>
          </p:nvPr>
        </p:nvSpPr>
        <p:spPr>
          <a:xfrm>
            <a:off x="1885564" y="2129534"/>
            <a:ext cx="17739831" cy="10390842"/>
          </a:xfrm>
          <a:prstGeom prst="rect">
            <a:avLst/>
          </a:prstGeom>
        </p:spPr>
        <p:txBody>
          <a:bodyPr/>
          <a:lstStyle/>
          <a:p>
            <a:pPr/>
            <a:r>
              <a:t>練習建立類別元件，並且設計Event Handler處理事件</a:t>
            </a:r>
          </a:p>
          <a:p>
            <a:pPr/>
            <a:r>
              <a:t>練習使用Chrome + React Plugin觀察React載入瀏覽器的DOM元件，以及事件處理的結果</a:t>
            </a:r>
          </a:p>
        </p:txBody>
      </p:sp>
      <p:sp>
        <p:nvSpPr>
          <p:cNvPr id="581" name="Shape 58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狀態 (State)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狀態</a:t>
            </a:r>
          </a:p>
        </p:txBody>
      </p:sp>
      <p:sp>
        <p:nvSpPr>
          <p:cNvPr id="586" name="Shape 586"/>
          <p:cNvSpPr/>
          <p:nvPr>
            <p:ph type="body" sz="quarter" idx="1"/>
          </p:nvPr>
        </p:nvSpPr>
        <p:spPr>
          <a:xfrm>
            <a:off x="2142482" y="6118807"/>
            <a:ext cx="20099036" cy="2771544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</a:t>
            </a:r>
            <a:r>
              <a:t>(state)是React為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類別元件</a:t>
            </a:r>
            <a:r>
              <a:t>準備的內部變數，是Javascript的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物件</a:t>
            </a:r>
            <a:r>
              <a:t>型態，用來儲存元件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觸發事件的紀錄</a:t>
            </a:r>
          </a:p>
        </p:txBody>
      </p:sp>
      <p:sp>
        <p:nvSpPr>
          <p:cNvPr id="587" name="Shape 58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狀態</a:t>
            </a:r>
          </a:p>
        </p:txBody>
      </p:sp>
      <p:sp>
        <p:nvSpPr>
          <p:cNvPr id="590" name="Shape 590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1" name="Shape 591"/>
          <p:cNvSpPr/>
          <p:nvPr>
            <p:ph type="body" sz="quarter" idx="1"/>
          </p:nvPr>
        </p:nvSpPr>
        <p:spPr>
          <a:xfrm>
            <a:off x="3261523" y="5838784"/>
            <a:ext cx="17860954" cy="33315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FFFFFF"/>
                </a:solidFill>
              </a:defRPr>
            </a:pPr>
            <a:r>
              <a:t>一旦一個元件的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狀態改變</a:t>
            </a:r>
            <a:r>
              <a:t>，該元件就會立即被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重新渲染</a:t>
            </a:r>
            <a:r>
              <a:t>，他的Ownee元件也會同時被重新渲染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狀態</a:t>
            </a:r>
          </a:p>
        </p:txBody>
      </p:sp>
      <p:sp>
        <p:nvSpPr>
          <p:cNvPr id="594" name="Shape 594"/>
          <p:cNvSpPr/>
          <p:nvPr>
            <p:ph type="body" sz="half" idx="1"/>
          </p:nvPr>
        </p:nvSpPr>
        <p:spPr>
          <a:xfrm>
            <a:off x="740459" y="2955738"/>
            <a:ext cx="12202613" cy="9097683"/>
          </a:xfrm>
          <a:prstGeom prst="rect">
            <a:avLst/>
          </a:prstGeom>
        </p:spPr>
        <p:txBody>
          <a:bodyPr/>
          <a:lstStyle/>
          <a:p>
            <a:pPr marL="567181" indent="-567181" defTabSz="635634">
              <a:spcBef>
                <a:spcPts val="3000"/>
              </a:spcBef>
              <a:defRPr sz="4928"/>
            </a:pPr>
            <a:r>
              <a:t>只有類別元件可以擁有狀態</a:t>
            </a:r>
          </a:p>
          <a:p>
            <a:pPr marL="567181" indent="-567181" defTabSz="635634">
              <a:spcBef>
                <a:spcPts val="3000"/>
              </a:spcBef>
              <a:defRPr sz="4928"/>
            </a:pPr>
            <a:r>
              <a:t>要設定狀態，要從類別的建構子constructor開始，我們先傳遞參數給super()方法，之後就設定this.state的數值</a:t>
            </a:r>
          </a:p>
          <a:p>
            <a:pPr marL="567181" indent="-567181" defTabSz="635634">
              <a:spcBef>
                <a:spcPts val="3000"/>
              </a:spcBef>
              <a:defRPr sz="4928"/>
            </a:pPr>
            <a:r>
              <a:t>this.state就是類別元件內含的狀態變數名稱</a:t>
            </a:r>
          </a:p>
          <a:p>
            <a:pPr marL="567181" indent="-567181" defTabSz="635634">
              <a:spcBef>
                <a:spcPts val="3000"/>
              </a:spcBef>
              <a:defRPr sz="4928"/>
            </a:pPr>
            <a:r>
              <a:t>本範例，我們簡單的用一個物件設定初始值等 ＝ {term:  ‘’ }</a:t>
            </a:r>
          </a:p>
        </p:txBody>
      </p:sp>
      <p:sp>
        <p:nvSpPr>
          <p:cNvPr id="595" name="Shape 595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6" name="螢幕快照 2016-02-16 下午5.0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7702" y="3939807"/>
            <a:ext cx="10487332" cy="7129545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Shape 597"/>
          <p:cNvSpPr/>
          <p:nvPr/>
        </p:nvSpPr>
        <p:spPr>
          <a:xfrm>
            <a:off x="14228911" y="6380171"/>
            <a:ext cx="6736263" cy="764895"/>
          </a:xfrm>
          <a:prstGeom prst="rect">
            <a:avLst/>
          </a:prstGeom>
          <a:ln w="1016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名詞解釋－Virtual DOM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666750" y="2913318"/>
            <a:ext cx="23050500" cy="3690845"/>
          </a:xfrm>
          <a:prstGeom prst="rect">
            <a:avLst/>
          </a:prstGeom>
        </p:spPr>
        <p:txBody>
          <a:bodyPr/>
          <a:lstStyle/>
          <a:p>
            <a:pPr marL="633476" indent="-633476" defTabSz="709930">
              <a:spcBef>
                <a:spcPts val="5500"/>
              </a:spcBef>
              <a:defRPr sz="5504"/>
            </a:pPr>
            <a:r>
              <a:t>當程式要更新畫面時，React會先對Virtual DOM設定，不會直接更新DOM</a:t>
            </a:r>
          </a:p>
          <a:p>
            <a:pPr marL="633476" indent="-633476" defTabSz="709930">
              <a:spcBef>
                <a:spcPts val="5500"/>
              </a:spcBef>
              <a:defRPr sz="5504"/>
            </a:pPr>
            <a:r>
              <a:t>React會以最適合的方式來更新真正的DOM</a:t>
            </a:r>
          </a:p>
        </p:txBody>
      </p:sp>
      <p:pic>
        <p:nvPicPr>
          <p:cNvPr id="180" name="r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027" y="5919351"/>
            <a:ext cx="15977946" cy="675082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修改狀態</a:t>
            </a:r>
          </a:p>
        </p:txBody>
      </p:sp>
      <p:sp>
        <p:nvSpPr>
          <p:cNvPr id="600" name="Shape 600"/>
          <p:cNvSpPr/>
          <p:nvPr>
            <p:ph type="body" sz="half" idx="1"/>
          </p:nvPr>
        </p:nvSpPr>
        <p:spPr>
          <a:xfrm>
            <a:off x="560834" y="3471805"/>
            <a:ext cx="12082386" cy="8065549"/>
          </a:xfrm>
          <a:prstGeom prst="rect">
            <a:avLst/>
          </a:prstGeom>
        </p:spPr>
        <p:txBody>
          <a:bodyPr/>
          <a:lstStyle/>
          <a:p>
            <a:pPr marL="500887" indent="-500887" defTabSz="561340">
              <a:spcBef>
                <a:spcPts val="2700"/>
              </a:spcBef>
              <a:defRPr sz="4352"/>
            </a:pPr>
            <a:r>
              <a:t>React對於狀態變數的修改，有嚴格的規定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必須呼叫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this.setState</a:t>
            </a:r>
            <a:r>
              <a:t>(...)才能修改，不能直接使用this.state = … 修改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當onChange事件觸發時，我們就利用this.setState把&lt;input /&gt;輸入的內容儲存在狀態變數term裡面</a:t>
            </a:r>
          </a:p>
          <a:p>
            <a:pPr marL="500887" indent="-500887" defTabSz="561340">
              <a:spcBef>
                <a:spcPts val="2700"/>
              </a:spcBef>
              <a:defRPr sz="4352"/>
            </a:pPr>
            <a:r>
              <a:t>一旦狀態變數被修改，這個元件就會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立即被瀏覽器重新渲染</a:t>
            </a:r>
          </a:p>
        </p:txBody>
      </p:sp>
      <p:sp>
        <p:nvSpPr>
          <p:cNvPr id="601" name="Shape 601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2" name="螢幕快照 2016-02-16 下午5.21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2390" y="4345916"/>
            <a:ext cx="11679254" cy="6317327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Shape 603"/>
          <p:cNvSpPr/>
          <p:nvPr/>
        </p:nvSpPr>
        <p:spPr>
          <a:xfrm>
            <a:off x="13937021" y="8715287"/>
            <a:ext cx="10366552" cy="724989"/>
          </a:xfrm>
          <a:prstGeom prst="rect">
            <a:avLst/>
          </a:prstGeom>
          <a:ln w="1016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3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觀察結果</a:t>
            </a:r>
          </a:p>
        </p:txBody>
      </p:sp>
      <p:sp>
        <p:nvSpPr>
          <p:cNvPr id="606" name="Shape 606"/>
          <p:cNvSpPr/>
          <p:nvPr>
            <p:ph type="body" sz="quarter" idx="1"/>
          </p:nvPr>
        </p:nvSpPr>
        <p:spPr>
          <a:xfrm>
            <a:off x="673100" y="2309159"/>
            <a:ext cx="23050500" cy="1895085"/>
          </a:xfrm>
          <a:prstGeom prst="rect">
            <a:avLst/>
          </a:prstGeom>
        </p:spPr>
        <p:txBody>
          <a:bodyPr/>
          <a:lstStyle>
            <a:lvl1pPr marL="729234" indent="-729234" defTabSz="817244">
              <a:spcBef>
                <a:spcPts val="3900"/>
              </a:spcBef>
              <a:defRPr sz="6336"/>
            </a:lvl1pPr>
          </a:lstStyle>
          <a:p>
            <a:pPr/>
            <a:r>
              <a:t>使用Chrome提供的React插件，可以觀察到狀態變數的立即變化</a:t>
            </a:r>
          </a:p>
        </p:txBody>
      </p:sp>
      <p:sp>
        <p:nvSpPr>
          <p:cNvPr id="607" name="Shape 607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08" name="螢幕快照 2016-02-16 下午5.21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3671" y="4363327"/>
            <a:ext cx="16609358" cy="74140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重新渲染畫面</a:t>
            </a:r>
          </a:p>
        </p:txBody>
      </p:sp>
      <p:sp>
        <p:nvSpPr>
          <p:cNvPr id="611" name="Shape 611"/>
          <p:cNvSpPr/>
          <p:nvPr>
            <p:ph type="body" sz="half" idx="1"/>
          </p:nvPr>
        </p:nvSpPr>
        <p:spPr>
          <a:xfrm>
            <a:off x="560834" y="3471805"/>
            <a:ext cx="12082386" cy="8065549"/>
          </a:xfrm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3500"/>
              </a:spcBef>
              <a:defRPr sz="5632"/>
            </a:pPr>
            <a:r>
              <a:t>要觀察畫面因為狀態變數被修改而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重新渲染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我們在render()方法加入一個&lt;p&gt;標籤用來顯示狀態變數</a:t>
            </a:r>
          </a:p>
          <a:p>
            <a:pPr marL="648208" indent="-648208" defTabSz="726440">
              <a:spcBef>
                <a:spcPts val="3500"/>
              </a:spcBef>
              <a:defRPr sz="5632"/>
            </a:pPr>
            <a:r>
              <a:t>狀態變數就是JavaScript的物件，所以可以使用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DOT語法</a:t>
            </a:r>
            <a:r>
              <a:t>存取內部的term</a:t>
            </a:r>
          </a:p>
        </p:txBody>
      </p:sp>
      <p:sp>
        <p:nvSpPr>
          <p:cNvPr id="612" name="Shape 612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3" name="螢幕快照 2016-02-16 下午5.36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11247" y="2622365"/>
            <a:ext cx="10765931" cy="847127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Shape 614"/>
          <p:cNvSpPr/>
          <p:nvPr/>
        </p:nvSpPr>
        <p:spPr>
          <a:xfrm>
            <a:off x="14431618" y="7974337"/>
            <a:ext cx="8945870" cy="569396"/>
          </a:xfrm>
          <a:prstGeom prst="rect">
            <a:avLst/>
          </a:prstGeom>
          <a:ln w="1016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觀察結果</a:t>
            </a:r>
          </a:p>
        </p:txBody>
      </p:sp>
      <p:sp>
        <p:nvSpPr>
          <p:cNvPr id="617" name="Shape 617"/>
          <p:cNvSpPr/>
          <p:nvPr>
            <p:ph type="body" sz="quarter" idx="1"/>
          </p:nvPr>
        </p:nvSpPr>
        <p:spPr>
          <a:xfrm>
            <a:off x="673100" y="2309159"/>
            <a:ext cx="23050500" cy="2527629"/>
          </a:xfrm>
          <a:prstGeom prst="rect">
            <a:avLst/>
          </a:prstGeom>
        </p:spPr>
        <p:txBody>
          <a:bodyPr/>
          <a:lstStyle/>
          <a:p>
            <a:pPr marL="427227" indent="-427227" defTabSz="478790">
              <a:spcBef>
                <a:spcPts val="2300"/>
              </a:spcBef>
              <a:defRPr sz="3712"/>
            </a:pPr>
            <a:r>
              <a:t>使用Chrome提供的React插件，可以觀察到，在輸入欄位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輸入aaa</a:t>
            </a:r>
            <a:r>
              <a:t>，畫面也會立即被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重新渲染</a:t>
            </a:r>
            <a:r>
              <a:t>而顯示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Value of the input: aaa</a:t>
            </a:r>
            <a:endParaRPr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marL="427227" indent="-427227" defTabSz="478790">
              <a:spcBef>
                <a:spcPts val="2300"/>
              </a:spcBef>
              <a:defRPr sz="3712"/>
            </a:pPr>
            <a:r>
              <a:t>大家可以回想一下，同樣的動作在以前的javascript需要多少指令才能完成？</a:t>
            </a:r>
          </a:p>
        </p:txBody>
      </p:sp>
      <p:sp>
        <p:nvSpPr>
          <p:cNvPr id="618" name="Shape 61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9" name="螢幕快照 2016-02-16 下午5.35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6534" y="5440301"/>
            <a:ext cx="13895584" cy="6404642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Shape 620"/>
          <p:cNvSpPr/>
          <p:nvPr/>
        </p:nvSpPr>
        <p:spPr>
          <a:xfrm>
            <a:off x="11916248" y="10501917"/>
            <a:ext cx="4440791" cy="803697"/>
          </a:xfrm>
          <a:prstGeom prst="rect">
            <a:avLst/>
          </a:prstGeom>
          <a:ln w="101600">
            <a:solidFill>
              <a:schemeClr val="accent5">
                <a:hueOff val="-608019"/>
                <a:satOff val="-16379"/>
                <a:lumOff val="251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0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練習7－狀態變數</a:t>
            </a:r>
          </a:p>
        </p:txBody>
      </p:sp>
      <p:sp>
        <p:nvSpPr>
          <p:cNvPr id="623" name="Shape 623"/>
          <p:cNvSpPr/>
          <p:nvPr>
            <p:ph type="body" idx="1"/>
          </p:nvPr>
        </p:nvSpPr>
        <p:spPr>
          <a:xfrm>
            <a:off x="1885564" y="2129534"/>
            <a:ext cx="17739831" cy="10390842"/>
          </a:xfrm>
          <a:prstGeom prst="rect">
            <a:avLst/>
          </a:prstGeom>
        </p:spPr>
        <p:txBody>
          <a:bodyPr/>
          <a:lstStyle/>
          <a:p>
            <a:pPr/>
            <a:r>
              <a:t>設定事件觸發來修改元件的狀態變數</a:t>
            </a:r>
          </a:p>
          <a:p>
            <a:pPr/>
            <a:r>
              <a:t>用Chrome的React插件觀察狀態變數的變化</a:t>
            </a:r>
          </a:p>
          <a:p>
            <a:pPr/>
            <a:r>
              <a:t>觀察狀態變數改變之後的畫面重新渲染效果！</a:t>
            </a:r>
          </a:p>
        </p:txBody>
      </p:sp>
      <p:sp>
        <p:nvSpPr>
          <p:cNvPr id="624" name="Shape 624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Recap</a:t>
            </a:r>
          </a:p>
        </p:txBody>
      </p:sp>
      <p:sp>
        <p:nvSpPr>
          <p:cNvPr id="627" name="Shape 6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1377" indent="-611377" defTabSz="685165">
              <a:spcBef>
                <a:spcPts val="3300"/>
              </a:spcBef>
              <a:defRPr sz="5312"/>
            </a:pPr>
            <a:r>
              <a:t>什麼是React？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什麼是Component-based UI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Functional Component與Class Component的差異？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React的模組化開發要如何進行？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什麼是Owner與Ownee?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什麼是React的狀態變數？</a:t>
            </a:r>
          </a:p>
          <a:p>
            <a:pPr marL="611377" indent="-611377" defTabSz="685165">
              <a:spcBef>
                <a:spcPts val="3300"/>
              </a:spcBef>
              <a:defRPr sz="5312"/>
            </a:pPr>
            <a:r>
              <a:t>什麼是狀態變數修改而觸發的畫面重新渲染？</a:t>
            </a:r>
          </a:p>
        </p:txBody>
      </p:sp>
      <p:sp>
        <p:nvSpPr>
          <p:cNvPr id="628" name="Shape 628"/>
          <p:cNvSpPr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名詞解釋－Virtual DOM</a:t>
            </a:r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xfrm>
            <a:off x="3940367" y="2322326"/>
            <a:ext cx="14059929" cy="2797581"/>
          </a:xfrm>
          <a:prstGeom prst="rect">
            <a:avLst/>
          </a:prstGeom>
        </p:spPr>
        <p:txBody>
          <a:bodyPr/>
          <a:lstStyle/>
          <a:p>
            <a:pPr/>
            <a:r>
              <a:t>最適合的方式？</a:t>
            </a:r>
          </a:p>
        </p:txBody>
      </p:sp>
      <p:pic>
        <p:nvPicPr>
          <p:cNvPr id="185" name="react-diff-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1074" y="4823398"/>
            <a:ext cx="11798514" cy="538944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React</a:t>
            </a:r>
          </a:p>
        </p:txBody>
      </p:sp>
      <p:sp>
        <p:nvSpPr>
          <p:cNvPr id="189" name="Shape 189"/>
          <p:cNvSpPr/>
          <p:nvPr>
            <p:ph type="sldNum" sz="quarter" idx="4294967295"/>
          </p:nvPr>
        </p:nvSpPr>
        <p:spPr>
          <a:xfrm>
            <a:off x="12052300" y="13081000"/>
            <a:ext cx="266701" cy="457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